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97" r:id="rId1"/>
    <p:sldMasterId id="2147485242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311" r:id="rId10"/>
    <p:sldMasterId id="2147485206" r:id="rId11"/>
  </p:sldMasterIdLst>
  <p:notesMasterIdLst>
    <p:notesMasterId r:id="rId16"/>
  </p:notesMasterIdLst>
  <p:handoutMasterIdLst>
    <p:handoutMasterId r:id="rId17"/>
  </p:handoutMasterIdLst>
  <p:sldIdLst>
    <p:sldId id="905" r:id="rId12"/>
    <p:sldId id="895" r:id="rId13"/>
    <p:sldId id="907" r:id="rId14"/>
    <p:sldId id="908" r:id="rId15"/>
  </p:sldIdLst>
  <p:sldSz cx="12192000" cy="6858000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39F"/>
    <a:srgbClr val="2382C6"/>
    <a:srgbClr val="1BADE5"/>
    <a:srgbClr val="42BA97"/>
    <a:srgbClr val="27CED7"/>
    <a:srgbClr val="1F3858"/>
    <a:srgbClr val="2683C6"/>
    <a:srgbClr val="1CADE4"/>
    <a:srgbClr val="A1CFEE"/>
    <a:srgbClr val="BBB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81060" autoAdjust="0"/>
  </p:normalViewPr>
  <p:slideViewPr>
    <p:cSldViewPr snapToGrid="0">
      <p:cViewPr varScale="1">
        <p:scale>
          <a:sx n="57" d="100"/>
          <a:sy n="57" d="100"/>
        </p:scale>
        <p:origin x="138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Comparability</c:v>
                </c:pt>
                <c:pt idx="1">
                  <c:v>Credit provisioning</c:v>
                </c:pt>
                <c:pt idx="2">
                  <c:v>Cohort analysis</c:v>
                </c:pt>
                <c:pt idx="3">
                  <c:v>Perspective</c:v>
                </c:pt>
                <c:pt idx="4">
                  <c:v>Involvement</c:v>
                </c:pt>
                <c:pt idx="5">
                  <c:v>Unit economics</c:v>
                </c:pt>
                <c:pt idx="6">
                  <c:v>Write-Offs</c:v>
                </c:pt>
                <c:pt idx="7">
                  <c:v>Revenue recognition</c:v>
                </c:pt>
                <c:pt idx="8">
                  <c:v>PAR</c:v>
                </c:pt>
                <c:pt idx="9">
                  <c:v>Churn</c:v>
                </c:pt>
                <c:pt idx="10">
                  <c:v>Customer acquisition cost</c:v>
                </c:pt>
                <c:pt idx="11">
                  <c:v>Updating</c:v>
                </c:pt>
                <c:pt idx="12">
                  <c:v>Raw vs calculated</c:v>
                </c:pt>
                <c:pt idx="13">
                  <c:v>EBIT/EBITDA</c:v>
                </c:pt>
                <c:pt idx="14">
                  <c:v>Overhead ratio</c:v>
                </c:pt>
                <c:pt idx="15">
                  <c:v>Currency mismatch on B/S</c:v>
                </c:pt>
                <c:pt idx="16">
                  <c:v>French vs English Accounting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4.32</c:v>
                </c:pt>
                <c:pt idx="1">
                  <c:v>4.13</c:v>
                </c:pt>
                <c:pt idx="2">
                  <c:v>4.09</c:v>
                </c:pt>
                <c:pt idx="3">
                  <c:v>4</c:v>
                </c:pt>
                <c:pt idx="4">
                  <c:v>4</c:v>
                </c:pt>
                <c:pt idx="5">
                  <c:v>3.94</c:v>
                </c:pt>
                <c:pt idx="6">
                  <c:v>3.94</c:v>
                </c:pt>
                <c:pt idx="7">
                  <c:v>3.89</c:v>
                </c:pt>
                <c:pt idx="8">
                  <c:v>3.88</c:v>
                </c:pt>
                <c:pt idx="9">
                  <c:v>3.88</c:v>
                </c:pt>
                <c:pt idx="10">
                  <c:v>3.71</c:v>
                </c:pt>
                <c:pt idx="11">
                  <c:v>3.61</c:v>
                </c:pt>
                <c:pt idx="12">
                  <c:v>3.6</c:v>
                </c:pt>
                <c:pt idx="13">
                  <c:v>3.54</c:v>
                </c:pt>
                <c:pt idx="14">
                  <c:v>3.53</c:v>
                </c:pt>
                <c:pt idx="15">
                  <c:v>3.51</c:v>
                </c:pt>
                <c:pt idx="16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F-4270-AE01-128A91574D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7980831"/>
        <c:axId val="1759229071"/>
      </c:barChart>
      <c:catAx>
        <c:axId val="153798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229071"/>
        <c:crosses val="autoZero"/>
        <c:auto val="1"/>
        <c:lblAlgn val="ctr"/>
        <c:lblOffset val="100"/>
        <c:noMultiLvlLbl val="0"/>
      </c:catAx>
      <c:valAx>
        <c:axId val="1759229071"/>
        <c:scaling>
          <c:orientation val="minMax"/>
          <c:min val="2.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98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Comparability</c:v>
                </c:pt>
                <c:pt idx="1">
                  <c:v>Credit provisioning</c:v>
                </c:pt>
                <c:pt idx="2">
                  <c:v>Cohort analysis</c:v>
                </c:pt>
                <c:pt idx="3">
                  <c:v>Perspective</c:v>
                </c:pt>
                <c:pt idx="4">
                  <c:v>Involvement</c:v>
                </c:pt>
                <c:pt idx="5">
                  <c:v>Unit economics</c:v>
                </c:pt>
                <c:pt idx="6">
                  <c:v>Write-Offs</c:v>
                </c:pt>
                <c:pt idx="7">
                  <c:v>Revenue recognition</c:v>
                </c:pt>
                <c:pt idx="8">
                  <c:v>PAR</c:v>
                </c:pt>
                <c:pt idx="9">
                  <c:v>Churn</c:v>
                </c:pt>
                <c:pt idx="10">
                  <c:v>Customer acquisition cost</c:v>
                </c:pt>
                <c:pt idx="11">
                  <c:v>Updating</c:v>
                </c:pt>
                <c:pt idx="12">
                  <c:v>Raw vs calculated</c:v>
                </c:pt>
                <c:pt idx="13">
                  <c:v>EBIT/EBITDA</c:v>
                </c:pt>
                <c:pt idx="14">
                  <c:v>Overhead ratio</c:v>
                </c:pt>
                <c:pt idx="15">
                  <c:v>Currency mismatch on B/S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4.32</c:v>
                </c:pt>
                <c:pt idx="1">
                  <c:v>4.13</c:v>
                </c:pt>
                <c:pt idx="2">
                  <c:v>4.09</c:v>
                </c:pt>
                <c:pt idx="3">
                  <c:v>4</c:v>
                </c:pt>
                <c:pt idx="4">
                  <c:v>4</c:v>
                </c:pt>
                <c:pt idx="5">
                  <c:v>3.94</c:v>
                </c:pt>
                <c:pt idx="6">
                  <c:v>3.94</c:v>
                </c:pt>
                <c:pt idx="7">
                  <c:v>3.89</c:v>
                </c:pt>
                <c:pt idx="8">
                  <c:v>3.88</c:v>
                </c:pt>
                <c:pt idx="9">
                  <c:v>3.88</c:v>
                </c:pt>
                <c:pt idx="10">
                  <c:v>3.71</c:v>
                </c:pt>
                <c:pt idx="11">
                  <c:v>3.61</c:v>
                </c:pt>
                <c:pt idx="12">
                  <c:v>3.6</c:v>
                </c:pt>
                <c:pt idx="13">
                  <c:v>3.54</c:v>
                </c:pt>
                <c:pt idx="14">
                  <c:v>3.53</c:v>
                </c:pt>
                <c:pt idx="15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F-4270-AE01-128A91574D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7980831"/>
        <c:axId val="1759229071"/>
      </c:barChart>
      <c:catAx>
        <c:axId val="153798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229071"/>
        <c:crosses val="autoZero"/>
        <c:auto val="1"/>
        <c:lblAlgn val="ctr"/>
        <c:lblOffset val="100"/>
        <c:noMultiLvlLbl val="0"/>
      </c:catAx>
      <c:valAx>
        <c:axId val="1759229071"/>
        <c:scaling>
          <c:orientation val="minMax"/>
          <c:min val="3.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98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0DB-405F-BA90-A8D2A81A9D4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B-405F-BA90-A8D2A81A9D4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0DB-405F-BA90-A8D2A81A9D4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DB-405F-BA90-A8D2A81A9D4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0DB-405F-BA90-A8D2A81A9D41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DB-405F-BA90-A8D2A81A9D4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0DB-405F-BA90-A8D2A81A9D4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DB-405F-BA90-A8D2A81A9D4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0DB-405F-BA90-A8D2A81A9D4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DB-405F-BA90-A8D2A81A9D41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0DB-405F-BA90-A8D2A81A9D4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DB-405F-BA90-A8D2A81A9D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DB-405F-BA90-A8D2A81A9D4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DB-405F-BA90-A8D2A81A9D4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DB-405F-BA90-A8D2A81A9D4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DB-405F-BA90-A8D2A81A9D4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DB-405F-BA90-A8D2A81A9D4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DB-405F-BA90-A8D2A81A9D4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DB-405F-BA90-A8D2A81A9D4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DB-405F-BA90-A8D2A81A9D4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DB-405F-BA90-A8D2A81A9D4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DB-405F-BA90-A8D2A81A9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Comparability</c:v>
                </c:pt>
                <c:pt idx="1">
                  <c:v>Credit provisioning</c:v>
                </c:pt>
                <c:pt idx="2">
                  <c:v>Cohort analysis</c:v>
                </c:pt>
                <c:pt idx="3">
                  <c:v>Perspective</c:v>
                </c:pt>
                <c:pt idx="4">
                  <c:v>Involvement</c:v>
                </c:pt>
                <c:pt idx="5">
                  <c:v>Unit economics</c:v>
                </c:pt>
                <c:pt idx="6">
                  <c:v>Write-Offs</c:v>
                </c:pt>
                <c:pt idx="7">
                  <c:v>Revenue recognition</c:v>
                </c:pt>
                <c:pt idx="8">
                  <c:v>PAR</c:v>
                </c:pt>
                <c:pt idx="9">
                  <c:v>Churn</c:v>
                </c:pt>
                <c:pt idx="10">
                  <c:v>Customer acquisition cost</c:v>
                </c:pt>
                <c:pt idx="11">
                  <c:v>Updating</c:v>
                </c:pt>
                <c:pt idx="12">
                  <c:v>Raw vs calculated</c:v>
                </c:pt>
                <c:pt idx="13">
                  <c:v>EBIT/EBITDA</c:v>
                </c:pt>
                <c:pt idx="14">
                  <c:v>Overhead ratio</c:v>
                </c:pt>
                <c:pt idx="15">
                  <c:v>Currency mismatch on B/S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4.32</c:v>
                </c:pt>
                <c:pt idx="1">
                  <c:v>4.13</c:v>
                </c:pt>
                <c:pt idx="2">
                  <c:v>4.09</c:v>
                </c:pt>
                <c:pt idx="3">
                  <c:v>4</c:v>
                </c:pt>
                <c:pt idx="4">
                  <c:v>4</c:v>
                </c:pt>
                <c:pt idx="5">
                  <c:v>3.94</c:v>
                </c:pt>
                <c:pt idx="6">
                  <c:v>3.94</c:v>
                </c:pt>
                <c:pt idx="7">
                  <c:v>3.89</c:v>
                </c:pt>
                <c:pt idx="8">
                  <c:v>3.88</c:v>
                </c:pt>
                <c:pt idx="9">
                  <c:v>3.88</c:v>
                </c:pt>
                <c:pt idx="10">
                  <c:v>3.71</c:v>
                </c:pt>
                <c:pt idx="11">
                  <c:v>3.61</c:v>
                </c:pt>
                <c:pt idx="12">
                  <c:v>3.6</c:v>
                </c:pt>
                <c:pt idx="13">
                  <c:v>3.54</c:v>
                </c:pt>
                <c:pt idx="14">
                  <c:v>3.53</c:v>
                </c:pt>
                <c:pt idx="15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F-4270-AE01-128A91574D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7980831"/>
        <c:axId val="1759229071"/>
      </c:barChart>
      <c:catAx>
        <c:axId val="153798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229071"/>
        <c:crosses val="autoZero"/>
        <c:auto val="1"/>
        <c:lblAlgn val="ctr"/>
        <c:lblOffset val="100"/>
        <c:noMultiLvlLbl val="0"/>
      </c:catAx>
      <c:valAx>
        <c:axId val="1759229071"/>
        <c:scaling>
          <c:orientation val="minMax"/>
          <c:min val="3.5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98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5402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>
            <a:lvl1pPr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836" y="0"/>
            <a:ext cx="3025402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>
            <a:lvl1pPr algn="r"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8049"/>
            <a:ext cx="3025402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b" anchorCtr="0" compatLnSpc="1">
            <a:prstTxWarp prst="textNoShape">
              <a:avLst/>
            </a:prstTxWarp>
          </a:bodyPr>
          <a:lstStyle>
            <a:lvl1pPr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836" y="8688049"/>
            <a:ext cx="3025402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b" anchorCtr="0" compatLnSpc="1">
            <a:prstTxWarp prst="textNoShape">
              <a:avLst/>
            </a:prstTxWarp>
          </a:bodyPr>
          <a:lstStyle>
            <a:lvl1pPr algn="r" defTabSz="912335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5402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>
            <a:lvl1pPr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4836" y="0"/>
            <a:ext cx="3025402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>
            <a:lvl1pPr algn="r"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434" y="4344025"/>
            <a:ext cx="5121370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8049"/>
            <a:ext cx="3025402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b" anchorCtr="0" compatLnSpc="1">
            <a:prstTxWarp prst="textNoShape">
              <a:avLst/>
            </a:prstTxWarp>
          </a:bodyPr>
          <a:lstStyle>
            <a:lvl1pPr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836" y="8688049"/>
            <a:ext cx="3025402" cy="4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b" anchorCtr="0" compatLnSpc="1">
            <a:prstTxWarp prst="textNoShape">
              <a:avLst/>
            </a:prstTxWarp>
          </a:bodyPr>
          <a:lstStyle>
            <a:lvl1pPr algn="r" defTabSz="912335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A2E4-F7C5-4D0B-92DB-F456580D5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8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A2E4-F7C5-4D0B-92DB-F456580D5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5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A2E4-F7C5-4D0B-92DB-F456580D5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UkKXNoYbeAhXhdN8KHWCcB4EQjRx6BAgBEAU&amp;url=https://fashionpluslifestyle.wordpress.com/2013/11/18/cgap-announces-winners-of-2013-photo-contest/cgap-logo/&amp;psig=AOvVaw31_I8lSYF0xHlTyp7PROPM&amp;ust=1539617833819442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iUkKXNoYbeAhXhdN8KHWCcB4EQjRx6BAgBEAU&amp;url=https://fashionpluslifestyle.wordpress.com/2013/11/18/cgap-announces-winners-of-2013-photo-contest/cgap-logo/&amp;psig=AOvVaw31_I8lSYF0xHlTyp7PROPM&amp;ust=1539617833819442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448" y="3580"/>
            <a:ext cx="2923552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6184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0"/>
            <a:ext cx="3098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659285" y="4318000"/>
            <a:ext cx="3532716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8951384" y="4308476"/>
            <a:ext cx="3240616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" y="4310063"/>
            <a:ext cx="9302751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/>
              <a:pPr>
                <a:defRPr/>
              </a:pPr>
              <a:t>December 21, 2018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919818" y="6416676"/>
            <a:ext cx="9419167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6" y="4675299"/>
            <a:ext cx="4359868" cy="1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65" y="346365"/>
            <a:ext cx="4240251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7566" y="3009901"/>
            <a:ext cx="4240249" cy="301999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900333" y="5302250"/>
            <a:ext cx="529166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8951384" y="4308476"/>
            <a:ext cx="3240616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1" y="4310063"/>
            <a:ext cx="9302751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573434" y="6107114"/>
            <a:ext cx="3750733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/>
              <a:pPr>
                <a:defRPr/>
              </a:pPr>
              <a:t>December 21, 2018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919818" y="6416676"/>
            <a:ext cx="9419167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" y="5241404"/>
            <a:ext cx="5181600" cy="1018903"/>
          </a:xfrm>
          <a:prstGeom prst="rect">
            <a:avLst/>
          </a:prstGeom>
        </p:spPr>
      </p:pic>
      <p:pic>
        <p:nvPicPr>
          <p:cNvPr id="68" name="Picture 2" descr="Image result for cgap logo">
            <a:hlinkClick r:id="rId3"/>
            <a:extLst>
              <a:ext uri="{FF2B5EF4-FFF2-40B4-BE49-F238E27FC236}">
                <a16:creationId xmlns:a16="http://schemas.microsoft.com/office/drawing/2014/main" id="{873179D4-A96D-4859-BB7C-5BC40B654C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30" y="5247252"/>
            <a:ext cx="2728462" cy="85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0FF543F-769B-4C11-897F-193D633822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91" y="5324983"/>
            <a:ext cx="2468818" cy="8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309360"/>
            <a:ext cx="1965960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48" y="3580"/>
            <a:ext cx="2923552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6184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0"/>
            <a:ext cx="3098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2721693"/>
            <a:ext cx="9728968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4523619"/>
            <a:ext cx="9771695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309360"/>
            <a:ext cx="1965960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48" y="3580"/>
            <a:ext cx="2923552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6184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0"/>
            <a:ext cx="3098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1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2721693"/>
            <a:ext cx="9728968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4523619"/>
            <a:ext cx="9771695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309360"/>
            <a:ext cx="1965960" cy="4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85" y="3176"/>
            <a:ext cx="2923116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6184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0"/>
            <a:ext cx="3098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659285" y="4318000"/>
            <a:ext cx="3532716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8951384" y="4308476"/>
            <a:ext cx="3240616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" y="4310063"/>
            <a:ext cx="9302751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7922684" y="6107114"/>
            <a:ext cx="3401483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2A2DC7-9352-9547-8699-82257BD0A489}" type="datetime4">
              <a:rPr lang="en-US"/>
              <a:pPr>
                <a:defRPr/>
              </a:pPr>
              <a:t>December 21, 2018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919818" y="6416676"/>
            <a:ext cx="9419167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6" y="4675299"/>
            <a:ext cx="4359868" cy="1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1682"/>
          <p:cNvSpPr>
            <a:spLocks/>
          </p:cNvSpPr>
          <p:nvPr userDrawn="1"/>
        </p:nvSpPr>
        <p:spPr bwMode="auto">
          <a:xfrm flipH="1">
            <a:off x="8506884" y="615951"/>
            <a:ext cx="1352549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60" name="Freeform 1683"/>
          <p:cNvSpPr>
            <a:spLocks/>
          </p:cNvSpPr>
          <p:nvPr userDrawn="1"/>
        </p:nvSpPr>
        <p:spPr bwMode="auto">
          <a:xfrm flipH="1">
            <a:off x="9880600" y="3175"/>
            <a:ext cx="950384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65" name="Line 1086"/>
          <p:cNvSpPr>
            <a:spLocks noChangeShapeType="1"/>
          </p:cNvSpPr>
          <p:nvPr userDrawn="1"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66" name="Line 1087"/>
          <p:cNvSpPr>
            <a:spLocks noChangeShapeType="1"/>
          </p:cNvSpPr>
          <p:nvPr userDrawn="1"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67" name="Rectangle 1088"/>
          <p:cNvSpPr>
            <a:spLocks noChangeArrowheads="1"/>
          </p:cNvSpPr>
          <p:nvPr userDrawn="1"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68" name="Rectangle 1089"/>
          <p:cNvSpPr>
            <a:spLocks noChangeArrowheads="1"/>
          </p:cNvSpPr>
          <p:nvPr userDrawn="1"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69" name="Freeform 1098"/>
          <p:cNvSpPr>
            <a:spLocks/>
          </p:cNvSpPr>
          <p:nvPr userDrawn="1"/>
        </p:nvSpPr>
        <p:spPr bwMode="auto">
          <a:xfrm>
            <a:off x="649818" y="617539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0" name="Freeform 1115"/>
          <p:cNvSpPr>
            <a:spLocks/>
          </p:cNvSpPr>
          <p:nvPr userDrawn="1"/>
        </p:nvSpPr>
        <p:spPr bwMode="auto">
          <a:xfrm>
            <a:off x="611718" y="473075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1" name="Freeform 1120"/>
          <p:cNvSpPr>
            <a:spLocks/>
          </p:cNvSpPr>
          <p:nvPr userDrawn="1"/>
        </p:nvSpPr>
        <p:spPr bwMode="auto">
          <a:xfrm>
            <a:off x="611718" y="463551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2" name="Freeform 1134"/>
          <p:cNvSpPr>
            <a:spLocks/>
          </p:cNvSpPr>
          <p:nvPr userDrawn="1"/>
        </p:nvSpPr>
        <p:spPr bwMode="auto">
          <a:xfrm>
            <a:off x="937685" y="514350"/>
            <a:ext cx="4233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3" name="Freeform 1141"/>
          <p:cNvSpPr>
            <a:spLocks/>
          </p:cNvSpPr>
          <p:nvPr userDrawn="1"/>
        </p:nvSpPr>
        <p:spPr bwMode="auto">
          <a:xfrm>
            <a:off x="941918" y="479425"/>
            <a:ext cx="2116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4" name="Freeform 1148"/>
          <p:cNvSpPr>
            <a:spLocks/>
          </p:cNvSpPr>
          <p:nvPr userDrawn="1"/>
        </p:nvSpPr>
        <p:spPr bwMode="auto">
          <a:xfrm>
            <a:off x="924985" y="460376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5" name="Freeform 1150"/>
          <p:cNvSpPr>
            <a:spLocks/>
          </p:cNvSpPr>
          <p:nvPr userDrawn="1"/>
        </p:nvSpPr>
        <p:spPr bwMode="auto">
          <a:xfrm>
            <a:off x="912285" y="4476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6" name="Freeform 1152"/>
          <p:cNvSpPr>
            <a:spLocks/>
          </p:cNvSpPr>
          <p:nvPr userDrawn="1"/>
        </p:nvSpPr>
        <p:spPr bwMode="auto">
          <a:xfrm>
            <a:off x="912285" y="447676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7" name="Freeform 1154"/>
          <p:cNvSpPr>
            <a:spLocks/>
          </p:cNvSpPr>
          <p:nvPr userDrawn="1"/>
        </p:nvSpPr>
        <p:spPr bwMode="auto">
          <a:xfrm>
            <a:off x="886885" y="43497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8" name="Freeform 1156"/>
          <p:cNvSpPr>
            <a:spLocks/>
          </p:cNvSpPr>
          <p:nvPr userDrawn="1"/>
        </p:nvSpPr>
        <p:spPr bwMode="auto">
          <a:xfrm>
            <a:off x="886885" y="431801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79" name="Freeform 1163"/>
          <p:cNvSpPr>
            <a:spLocks/>
          </p:cNvSpPr>
          <p:nvPr userDrawn="1"/>
        </p:nvSpPr>
        <p:spPr bwMode="auto">
          <a:xfrm>
            <a:off x="814917" y="415926"/>
            <a:ext cx="8467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0" name="Freeform 1172"/>
          <p:cNvSpPr>
            <a:spLocks/>
          </p:cNvSpPr>
          <p:nvPr userDrawn="1"/>
        </p:nvSpPr>
        <p:spPr bwMode="auto">
          <a:xfrm>
            <a:off x="776818" y="476251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1" name="Freeform 1177"/>
          <p:cNvSpPr>
            <a:spLocks/>
          </p:cNvSpPr>
          <p:nvPr userDrawn="1"/>
        </p:nvSpPr>
        <p:spPr bwMode="auto">
          <a:xfrm>
            <a:off x="742952" y="5349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2" name="Freeform 1180"/>
          <p:cNvSpPr>
            <a:spLocks/>
          </p:cNvSpPr>
          <p:nvPr userDrawn="1"/>
        </p:nvSpPr>
        <p:spPr bwMode="auto">
          <a:xfrm>
            <a:off x="747185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3" name="Line 1187"/>
          <p:cNvSpPr>
            <a:spLocks noChangeShapeType="1"/>
          </p:cNvSpPr>
          <p:nvPr userDrawn="1"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4" name="Line 1188"/>
          <p:cNvSpPr>
            <a:spLocks noChangeShapeType="1"/>
          </p:cNvSpPr>
          <p:nvPr userDrawn="1"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5" name="Freeform 1208"/>
          <p:cNvSpPr>
            <a:spLocks/>
          </p:cNvSpPr>
          <p:nvPr userDrawn="1"/>
        </p:nvSpPr>
        <p:spPr bwMode="auto">
          <a:xfrm>
            <a:off x="793751" y="55721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6" name="Freeform 1210"/>
          <p:cNvSpPr>
            <a:spLocks/>
          </p:cNvSpPr>
          <p:nvPr userDrawn="1"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7" name="Freeform 1214"/>
          <p:cNvSpPr>
            <a:spLocks/>
          </p:cNvSpPr>
          <p:nvPr userDrawn="1"/>
        </p:nvSpPr>
        <p:spPr bwMode="auto">
          <a:xfrm>
            <a:off x="793752" y="557214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8" name="Rectangle 1215"/>
          <p:cNvSpPr>
            <a:spLocks noChangeArrowheads="1"/>
          </p:cNvSpPr>
          <p:nvPr userDrawn="1"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89" name="Freeform 1217"/>
          <p:cNvSpPr>
            <a:spLocks/>
          </p:cNvSpPr>
          <p:nvPr userDrawn="1"/>
        </p:nvSpPr>
        <p:spPr bwMode="auto">
          <a:xfrm>
            <a:off x="793751" y="6270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0" name="Freeform 1219"/>
          <p:cNvSpPr>
            <a:spLocks/>
          </p:cNvSpPr>
          <p:nvPr userDrawn="1"/>
        </p:nvSpPr>
        <p:spPr bwMode="auto">
          <a:xfrm>
            <a:off x="975785" y="54133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1" name="Freeform 1221"/>
          <p:cNvSpPr>
            <a:spLocks/>
          </p:cNvSpPr>
          <p:nvPr userDrawn="1"/>
        </p:nvSpPr>
        <p:spPr bwMode="auto">
          <a:xfrm>
            <a:off x="975785" y="541339"/>
            <a:ext cx="4233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2" name="Freeform 1234"/>
          <p:cNvSpPr>
            <a:spLocks/>
          </p:cNvSpPr>
          <p:nvPr userDrawn="1"/>
        </p:nvSpPr>
        <p:spPr bwMode="auto">
          <a:xfrm>
            <a:off x="9630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3" name="Line 1237"/>
          <p:cNvSpPr>
            <a:spLocks noChangeShapeType="1"/>
          </p:cNvSpPr>
          <p:nvPr userDrawn="1"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4" name="Line 1238"/>
          <p:cNvSpPr>
            <a:spLocks noChangeShapeType="1"/>
          </p:cNvSpPr>
          <p:nvPr userDrawn="1"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5" name="Freeform 1240"/>
          <p:cNvSpPr>
            <a:spLocks/>
          </p:cNvSpPr>
          <p:nvPr userDrawn="1"/>
        </p:nvSpPr>
        <p:spPr bwMode="auto">
          <a:xfrm>
            <a:off x="971551" y="541339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6" name="Freeform 1243"/>
          <p:cNvSpPr>
            <a:spLocks/>
          </p:cNvSpPr>
          <p:nvPr userDrawn="1"/>
        </p:nvSpPr>
        <p:spPr bwMode="auto">
          <a:xfrm>
            <a:off x="971552" y="538164"/>
            <a:ext cx="4233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7" name="Freeform 1246"/>
          <p:cNvSpPr>
            <a:spLocks/>
          </p:cNvSpPr>
          <p:nvPr userDrawn="1"/>
        </p:nvSpPr>
        <p:spPr bwMode="auto">
          <a:xfrm>
            <a:off x="967318" y="547689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8" name="Freeform 1250"/>
          <p:cNvSpPr>
            <a:spLocks/>
          </p:cNvSpPr>
          <p:nvPr userDrawn="1"/>
        </p:nvSpPr>
        <p:spPr bwMode="auto">
          <a:xfrm>
            <a:off x="975785" y="530225"/>
            <a:ext cx="4233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299" name="Freeform 1252"/>
          <p:cNvSpPr>
            <a:spLocks/>
          </p:cNvSpPr>
          <p:nvPr userDrawn="1"/>
        </p:nvSpPr>
        <p:spPr bwMode="auto">
          <a:xfrm>
            <a:off x="975785" y="527050"/>
            <a:ext cx="4233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0" name="Freeform 1255"/>
          <p:cNvSpPr>
            <a:spLocks/>
          </p:cNvSpPr>
          <p:nvPr userDrawn="1"/>
        </p:nvSpPr>
        <p:spPr bwMode="auto">
          <a:xfrm>
            <a:off x="950385" y="550864"/>
            <a:ext cx="423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1" name="Rectangle 1256"/>
          <p:cNvSpPr>
            <a:spLocks noChangeArrowheads="1"/>
          </p:cNvSpPr>
          <p:nvPr userDrawn="1"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2" name="Freeform 1258"/>
          <p:cNvSpPr>
            <a:spLocks/>
          </p:cNvSpPr>
          <p:nvPr userDrawn="1"/>
        </p:nvSpPr>
        <p:spPr bwMode="auto">
          <a:xfrm>
            <a:off x="963085" y="550864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3" name="Freeform 1266"/>
          <p:cNvSpPr>
            <a:spLocks/>
          </p:cNvSpPr>
          <p:nvPr userDrawn="1"/>
        </p:nvSpPr>
        <p:spPr bwMode="auto">
          <a:xfrm>
            <a:off x="971551" y="534989"/>
            <a:ext cx="2116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4" name="Freeform 1269"/>
          <p:cNvSpPr>
            <a:spLocks/>
          </p:cNvSpPr>
          <p:nvPr userDrawn="1"/>
        </p:nvSpPr>
        <p:spPr bwMode="auto">
          <a:xfrm>
            <a:off x="971552" y="530226"/>
            <a:ext cx="4233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5" name="Line 1270"/>
          <p:cNvSpPr>
            <a:spLocks noChangeShapeType="1"/>
          </p:cNvSpPr>
          <p:nvPr userDrawn="1"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6" name="Line 1271"/>
          <p:cNvSpPr>
            <a:spLocks noChangeShapeType="1"/>
          </p:cNvSpPr>
          <p:nvPr userDrawn="1"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7" name="Rectangle 1272"/>
          <p:cNvSpPr>
            <a:spLocks noChangeArrowheads="1"/>
          </p:cNvSpPr>
          <p:nvPr userDrawn="1"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8" name="Rectangle 1273"/>
          <p:cNvSpPr>
            <a:spLocks noChangeArrowheads="1"/>
          </p:cNvSpPr>
          <p:nvPr userDrawn="1"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09" name="Line 1274"/>
          <p:cNvSpPr>
            <a:spLocks noChangeShapeType="1"/>
          </p:cNvSpPr>
          <p:nvPr userDrawn="1"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0" name="Line 1275"/>
          <p:cNvSpPr>
            <a:spLocks noChangeShapeType="1"/>
          </p:cNvSpPr>
          <p:nvPr userDrawn="1"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1" name="Freeform 1277"/>
          <p:cNvSpPr>
            <a:spLocks/>
          </p:cNvSpPr>
          <p:nvPr userDrawn="1"/>
        </p:nvSpPr>
        <p:spPr bwMode="auto">
          <a:xfrm>
            <a:off x="971551" y="523876"/>
            <a:ext cx="2116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2" name="Freeform 1287"/>
          <p:cNvSpPr>
            <a:spLocks/>
          </p:cNvSpPr>
          <p:nvPr userDrawn="1"/>
        </p:nvSpPr>
        <p:spPr bwMode="auto">
          <a:xfrm>
            <a:off x="958852" y="514350"/>
            <a:ext cx="423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3" name="Freeform 1290"/>
          <p:cNvSpPr>
            <a:spLocks/>
          </p:cNvSpPr>
          <p:nvPr userDrawn="1"/>
        </p:nvSpPr>
        <p:spPr bwMode="auto">
          <a:xfrm>
            <a:off x="958852" y="517526"/>
            <a:ext cx="4233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4" name="Rectangle 1335"/>
          <p:cNvSpPr>
            <a:spLocks noChangeArrowheads="1"/>
          </p:cNvSpPr>
          <p:nvPr userDrawn="1"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5" name="Rectangle 1336"/>
          <p:cNvSpPr>
            <a:spLocks noChangeArrowheads="1"/>
          </p:cNvSpPr>
          <p:nvPr userDrawn="1"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6" name="Rectangle 1337"/>
          <p:cNvSpPr>
            <a:spLocks noChangeArrowheads="1"/>
          </p:cNvSpPr>
          <p:nvPr userDrawn="1"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7" name="Rectangle 1340"/>
          <p:cNvSpPr>
            <a:spLocks noChangeArrowheads="1"/>
          </p:cNvSpPr>
          <p:nvPr userDrawn="1"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8" name="Rectangle 1341"/>
          <p:cNvSpPr>
            <a:spLocks noChangeArrowheads="1"/>
          </p:cNvSpPr>
          <p:nvPr userDrawn="1"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19" name="Rectangle 1342"/>
          <p:cNvSpPr>
            <a:spLocks noChangeArrowheads="1"/>
          </p:cNvSpPr>
          <p:nvPr userDrawn="1"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20" name="Rectangle 1343"/>
          <p:cNvSpPr>
            <a:spLocks noChangeArrowheads="1"/>
          </p:cNvSpPr>
          <p:nvPr userDrawn="1"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21" name="Rectangle 1344"/>
          <p:cNvSpPr>
            <a:spLocks noChangeArrowheads="1"/>
          </p:cNvSpPr>
          <p:nvPr userDrawn="1"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1300" b="0" i="0" dirty="0">
              <a:latin typeface="Arial Regular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457200" y="318560"/>
            <a:ext cx="11315700" cy="714374"/>
          </a:xfrm>
        </p:spPr>
        <p:txBody>
          <a:bodyPr>
            <a:noAutofit/>
          </a:bodyPr>
          <a:lstStyle>
            <a:lvl1pPr>
              <a:defRPr sz="2400" b="0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UP TO TWO LINES </a:t>
            </a:r>
            <a:br>
              <a:rPr lang="en-US" dirty="0"/>
            </a:b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 hasCustomPrompt="1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85000"/>
                  <a:lumOff val="15000"/>
                </a:schemeClr>
              </a:buCl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 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475913" y="6350002"/>
            <a:ext cx="736377" cy="3584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C009A-D183-4B06-A7F0-ADEC35842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4" name="Picture 2" descr="Image result for cgap logo">
            <a:hlinkClick r:id="rId2"/>
            <a:extLst>
              <a:ext uri="{FF2B5EF4-FFF2-40B4-BE49-F238E27FC236}">
                <a16:creationId xmlns:a16="http://schemas.microsoft.com/office/drawing/2014/main" id="{96CC53E2-6353-4362-A743-1431D87F80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43" y="6350001"/>
            <a:ext cx="1052592" cy="3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6361DC5-E928-45C2-B0D7-7878949B6C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80" y="6365914"/>
            <a:ext cx="1062454" cy="36654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D38A1CE-C97A-4986-97B2-508B7A2FBB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31" y="6165567"/>
            <a:ext cx="3055737" cy="6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1337735" y="6356351"/>
            <a:ext cx="4863368" cy="352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D9CD-1F6B-4A60-A535-47051E5F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04B68-24F2-4B17-A258-321E62958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A0677-2B25-4449-8FB1-6B6C4176E0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40360-1EAB-4B16-B4B8-BBEF3E30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8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325682"/>
            <a:ext cx="401452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314476"/>
            <a:ext cx="6942667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rct=j&amp;q=&amp;esrc=s&amp;source=images&amp;cd=&amp;cad=rja&amp;uact=8&amp;ved=2ahUKEwiUkKXNoYbeAhXhdN8KHWCcB4EQjRx6BAgBEAU&amp;url=https://fashionpluslifestyle.wordpress.com/2013/11/18/cgap-announces-winners-of-2013-photo-contest/cgap-logo/&amp;psig=AOvVaw31_I8lSYF0xHlTyp7PROPM&amp;ust=1539617833819442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url?sa=i&amp;rct=j&amp;q=&amp;esrc=s&amp;source=images&amp;cd=&amp;cad=rja&amp;uact=8&amp;ved=2ahUKEwiUkKXNoYbeAhXhdN8KHWCcB4EQjRx6BAgBEAU&amp;url=https://fashionpluslifestyle.wordpress.com/2013/11/18/cgap-announces-winners-of-2013-photo-contest/cgap-logo/&amp;psig=AOvVaw31_I8lSYF0xHlTyp7PROPM&amp;ust=1539617833819442" TargetMode="External"/><Relationship Id="rId5" Type="http://schemas.openxmlformats.org/officeDocument/2006/relationships/image" Target="../media/image5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url?sa=i&amp;rct=j&amp;q=&amp;esrc=s&amp;source=images&amp;cd=&amp;cad=rja&amp;uact=8&amp;ved=2ahUKEwiUkKXNoYbeAhXhdN8KHWCcB4EQjRx6BAgBEAU&amp;url=https://fashionpluslifestyle.wordpress.com/2013/11/18/cgap-announces-winners-of-2013-photo-contest/cgap-logo/&amp;psig=AOvVaw31_I8lSYF0xHlTyp7PROPM&amp;ust=1539617833819442" TargetMode="External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url?sa=i&amp;rct=j&amp;q=&amp;esrc=s&amp;source=images&amp;cd=&amp;cad=rja&amp;uact=8&amp;ved=2ahUKEwiUkKXNoYbeAhXhdN8KHWCcB4EQjRx6BAgBEAU&amp;url=https://fashionpluslifestyle.wordpress.com/2013/11/18/cgap-announces-winners-of-2013-photo-contest/cgap-logo/&amp;psig=AOvVaw31_I8lSYF0xHlTyp7PROPM&amp;ust=1539617833819442" TargetMode="Externa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97300" y="6356351"/>
            <a:ext cx="74676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/>
              <a:pPr>
                <a:defRPr/>
              </a:pPr>
              <a:t>December 21, 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56" r:id="rId4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7734" y="6356351"/>
            <a:ext cx="760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7735" y="6356351"/>
            <a:ext cx="610359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  <p:pic>
        <p:nvPicPr>
          <p:cNvPr id="10" name="Picture 2" descr="Image result for cgap logo">
            <a:hlinkClick r:id="rId4"/>
            <a:extLst>
              <a:ext uri="{FF2B5EF4-FFF2-40B4-BE49-F238E27FC236}">
                <a16:creationId xmlns:a16="http://schemas.microsoft.com/office/drawing/2014/main" id="{C5D6FC71-39DF-4CC8-9510-0C700EA146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02" y="6350001"/>
            <a:ext cx="1052592" cy="3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DA55E-3A2C-43D2-BDE9-1E31328EA8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39" y="6365914"/>
            <a:ext cx="1062454" cy="366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7735" y="6356351"/>
            <a:ext cx="5746238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  <p:pic>
        <p:nvPicPr>
          <p:cNvPr id="11" name="Picture 2" descr="Image result for cgap logo">
            <a:hlinkClick r:id="rId6"/>
            <a:extLst>
              <a:ext uri="{FF2B5EF4-FFF2-40B4-BE49-F238E27FC236}">
                <a16:creationId xmlns:a16="http://schemas.microsoft.com/office/drawing/2014/main" id="{2F035B17-AA93-46C7-BF93-0B986D3043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02" y="6307961"/>
            <a:ext cx="1052592" cy="3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379DD-8461-4B99-9115-7068D90211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39" y="6323874"/>
            <a:ext cx="1062454" cy="366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52" r:id="rId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06203" y="6350001"/>
            <a:ext cx="5704197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  <p:pic>
        <p:nvPicPr>
          <p:cNvPr id="11" name="Picture 2" descr="Image result for cgap logo">
            <a:hlinkClick r:id="rId5"/>
            <a:extLst>
              <a:ext uri="{FF2B5EF4-FFF2-40B4-BE49-F238E27FC236}">
                <a16:creationId xmlns:a16="http://schemas.microsoft.com/office/drawing/2014/main" id="{7C51C982-4D2C-40D4-8B2F-C6078B56B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02" y="6350001"/>
            <a:ext cx="1052592" cy="3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C69B77-70BB-4BC7-A82A-64E33BA291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39" y="6365914"/>
            <a:ext cx="1062454" cy="366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7735" y="6356352"/>
            <a:ext cx="5683176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  <p:pic>
        <p:nvPicPr>
          <p:cNvPr id="11" name="Picture 2" descr="Image result for cgap logo">
            <a:hlinkClick r:id="rId5"/>
            <a:extLst>
              <a:ext uri="{FF2B5EF4-FFF2-40B4-BE49-F238E27FC236}">
                <a16:creationId xmlns:a16="http://schemas.microsoft.com/office/drawing/2014/main" id="{BCBAF100-6CDD-4650-8D40-14C02EFF4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02" y="6350001"/>
            <a:ext cx="1052592" cy="32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D6025-4CB3-40BE-B9B4-4C16081A8E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39" y="6365914"/>
            <a:ext cx="1062454" cy="366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7734" y="6356351"/>
            <a:ext cx="760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7734" y="6356351"/>
            <a:ext cx="760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7734" y="6356351"/>
            <a:ext cx="760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1" y="6350001"/>
            <a:ext cx="736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sz="16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37734" y="6356351"/>
            <a:ext cx="760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78" y="6146800"/>
            <a:ext cx="2991894" cy="588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76C2-018C-4205-A5B6-5051A4AD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840" y="767040"/>
            <a:ext cx="9295741" cy="171327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/>
              <a:t>paygo</a:t>
            </a:r>
            <a:r>
              <a:rPr lang="en-US" dirty="0"/>
              <a:t> perform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Pre-workshop Survey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22FFC-36BD-4024-A028-5B825149872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73434" y="6107114"/>
            <a:ext cx="3750733" cy="306387"/>
          </a:xfrm>
        </p:spPr>
        <p:txBody>
          <a:bodyPr/>
          <a:lstStyle/>
          <a:p>
            <a:pPr>
              <a:defRPr/>
            </a:pPr>
            <a:fld id="{D1D566F7-D24B-004C-86DE-D1E4B750C484}" type="datetime4">
              <a:rPr lang="en-US" smtClean="0"/>
              <a:pPr>
                <a:defRPr/>
              </a:pPr>
              <a:t>December 21,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2CD25-D3AC-4BEB-BE76-4263C76610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0BFF3C-B874-49FB-B1BA-94900CCF9D4A}"/>
              </a:ext>
            </a:extLst>
          </p:cNvPr>
          <p:cNvSpPr txBox="1">
            <a:spLocks/>
          </p:cNvSpPr>
          <p:nvPr/>
        </p:nvSpPr>
        <p:spPr>
          <a:xfrm>
            <a:off x="1337735" y="6356351"/>
            <a:ext cx="4863368" cy="3524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7D6C3054-8D58-4FC5-896A-DE802FCC9A13}"/>
              </a:ext>
            </a:extLst>
          </p:cNvPr>
          <p:cNvSpPr txBox="1">
            <a:spLocks noChangeArrowheads="1"/>
          </p:cNvSpPr>
          <p:nvPr/>
        </p:nvSpPr>
        <p:spPr>
          <a:xfrm>
            <a:off x="495699" y="206585"/>
            <a:ext cx="11315700" cy="52246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b="1" dirty="0">
              <a:solidFill>
                <a:schemeClr val="tx1"/>
              </a:solidFill>
              <a:latin typeface="Arial Black Regular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81A6BD-046C-4683-8024-8CFF274C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Relative Importance of Issues </a:t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(Scale of 1 to 5) N=40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D0CF9E-8CC5-4A3F-BE57-D03C45EA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028453"/>
              </p:ext>
            </p:extLst>
          </p:nvPr>
        </p:nvGraphicFramePr>
        <p:xfrm>
          <a:off x="463437" y="1064003"/>
          <a:ext cx="11347961" cy="51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itle 1">
            <a:extLst>
              <a:ext uri="{FF2B5EF4-FFF2-40B4-BE49-F238E27FC236}">
                <a16:creationId xmlns:a16="http://schemas.microsoft.com/office/drawing/2014/main" id="{116F832C-ED33-458D-A201-772E8A2D8016}"/>
              </a:ext>
            </a:extLst>
          </p:cNvPr>
          <p:cNvSpPr txBox="1">
            <a:spLocks/>
          </p:cNvSpPr>
          <p:nvPr/>
        </p:nvSpPr>
        <p:spPr bwMode="auto">
          <a:xfrm>
            <a:off x="4539913" y="1064003"/>
            <a:ext cx="4362787" cy="6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000" b="1" kern="0" dirty="0">
                <a:solidFill>
                  <a:schemeClr val="accent1"/>
                </a:solidFill>
                <a:latin typeface="+mn-lt"/>
              </a:rPr>
              <a:t>(Almost) All Scored Highly</a:t>
            </a:r>
            <a:endParaRPr lang="en-US" sz="2000" kern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1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7D6C3054-8D58-4FC5-896A-DE802FCC9A13}"/>
              </a:ext>
            </a:extLst>
          </p:cNvPr>
          <p:cNvSpPr txBox="1">
            <a:spLocks noChangeArrowheads="1"/>
          </p:cNvSpPr>
          <p:nvPr/>
        </p:nvSpPr>
        <p:spPr>
          <a:xfrm>
            <a:off x="495699" y="206585"/>
            <a:ext cx="11315700" cy="52246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b="1" dirty="0">
              <a:solidFill>
                <a:schemeClr val="tx1"/>
              </a:solidFill>
              <a:latin typeface="Arial Black Regular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81A6BD-046C-4683-8024-8CFF274C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Relative Importance of Issues </a:t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(Scale of 1 to 5) N=40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D0CF9E-8CC5-4A3F-BE57-D03C45EA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101664"/>
              </p:ext>
            </p:extLst>
          </p:nvPr>
        </p:nvGraphicFramePr>
        <p:xfrm>
          <a:off x="463437" y="1064003"/>
          <a:ext cx="11347961" cy="51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CEEAE78-7A29-428D-92ED-3D47DE5AC703}"/>
              </a:ext>
            </a:extLst>
          </p:cNvPr>
          <p:cNvSpPr txBox="1">
            <a:spLocks/>
          </p:cNvSpPr>
          <p:nvPr/>
        </p:nvSpPr>
        <p:spPr bwMode="auto">
          <a:xfrm>
            <a:off x="4539913" y="1064003"/>
            <a:ext cx="4362787" cy="6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000" b="1" kern="0" dirty="0">
                <a:solidFill>
                  <a:schemeClr val="accent1"/>
                </a:solidFill>
                <a:latin typeface="+mn-lt"/>
              </a:rPr>
              <a:t>Comparability Scored Highest</a:t>
            </a:r>
            <a:endParaRPr lang="en-US" sz="2000" kern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0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:a16="http://schemas.microsoft.com/office/drawing/2014/main" id="{7D6C3054-8D58-4FC5-896A-DE802FCC9A13}"/>
              </a:ext>
            </a:extLst>
          </p:cNvPr>
          <p:cNvSpPr txBox="1">
            <a:spLocks noChangeArrowheads="1"/>
          </p:cNvSpPr>
          <p:nvPr/>
        </p:nvSpPr>
        <p:spPr>
          <a:xfrm>
            <a:off x="495699" y="206585"/>
            <a:ext cx="11315700" cy="52246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b="1" dirty="0">
              <a:solidFill>
                <a:schemeClr val="tx1"/>
              </a:solidFill>
              <a:latin typeface="Arial Black Regular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81A6BD-046C-4683-8024-8CFF274C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Relative Importance of Issues </a:t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(Scale of 1 to 5) N=40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CD0CF9E-8CC5-4A3F-BE57-D03C45EA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147328"/>
              </p:ext>
            </p:extLst>
          </p:nvPr>
        </p:nvGraphicFramePr>
        <p:xfrm>
          <a:off x="463437" y="1064003"/>
          <a:ext cx="11347961" cy="51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B63D7E9-AFEC-4323-82B4-89C90C8FD52F}"/>
              </a:ext>
            </a:extLst>
          </p:cNvPr>
          <p:cNvSpPr txBox="1">
            <a:spLocks/>
          </p:cNvSpPr>
          <p:nvPr/>
        </p:nvSpPr>
        <p:spPr bwMode="auto">
          <a:xfrm>
            <a:off x="4539913" y="1064003"/>
            <a:ext cx="4362787" cy="6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cap="none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000" b="1" kern="0" dirty="0">
                <a:solidFill>
                  <a:schemeClr val="accent1"/>
                </a:solidFill>
                <a:latin typeface="+mn-lt"/>
              </a:rPr>
              <a:t>Portfolio Quality Issues</a:t>
            </a:r>
          </a:p>
          <a:p>
            <a:pPr algn="ctr"/>
            <a:r>
              <a:rPr lang="en-US" sz="2000" b="1" kern="0" dirty="0">
                <a:solidFill>
                  <a:schemeClr val="accent1"/>
                </a:solidFill>
                <a:latin typeface="+mn-lt"/>
              </a:rPr>
              <a:t>All Scored ~3.9 or Higher</a:t>
            </a:r>
            <a:endParaRPr lang="en-US" sz="2000" kern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4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FC Fixed Logo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 Corporate Colors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6446"/>
      </a:accent1>
      <a:accent2>
        <a:srgbClr val="87189D"/>
      </a:accent2>
      <a:accent3>
        <a:srgbClr val="BCD19B"/>
      </a:accent3>
      <a:accent4>
        <a:srgbClr val="A4123F"/>
      </a:accent4>
      <a:accent5>
        <a:srgbClr val="C69214"/>
      </a:accent5>
      <a:accent6>
        <a:srgbClr val="485CC7"/>
      </a:accent6>
      <a:hlink>
        <a:srgbClr val="C69214"/>
      </a:hlink>
      <a:folHlink>
        <a:srgbClr val="BCD19B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6140</TotalTime>
  <Words>38</Words>
  <Application>Microsoft Office PowerPoint</Application>
  <PresentationFormat>Widescreen</PresentationFormat>
  <Paragraphs>14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5" baseType="lpstr">
      <vt:lpstr>ＭＳ Ｐゴシック</vt:lpstr>
      <vt:lpstr>Andes ExtraLight</vt:lpstr>
      <vt:lpstr>Arial</vt:lpstr>
      <vt:lpstr>Arial Black</vt:lpstr>
      <vt:lpstr>Arial Black Regular</vt:lpstr>
      <vt:lpstr>Arial Bold</vt:lpstr>
      <vt:lpstr>Arial Regular</vt:lpstr>
      <vt:lpstr>Times New Roman</vt:lpstr>
      <vt:lpstr>Trebuchet MS</vt:lpstr>
      <vt:lpstr>Wingdings</vt:lpstr>
      <vt:lpstr>IFC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paygo perform  Pre-workshop Survey results</vt:lpstr>
      <vt:lpstr>Relative Importance of Issues  (Scale of 1 to 5) N=40</vt:lpstr>
      <vt:lpstr>Relative Importance of Issues  (Scale of 1 to 5) N=40</vt:lpstr>
      <vt:lpstr>Relative Importance of Issues  (Scale of 1 to 5) N=40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Rwaida Gharib</cp:lastModifiedBy>
  <cp:revision>170</cp:revision>
  <cp:lastPrinted>2016-12-15T17:02:21Z</cp:lastPrinted>
  <dcterms:created xsi:type="dcterms:W3CDTF">2014-08-08T18:45:38Z</dcterms:created>
  <dcterms:modified xsi:type="dcterms:W3CDTF">2018-12-21T16:23:11Z</dcterms:modified>
</cp:coreProperties>
</file>