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901" r:id="rId2"/>
    <p:sldId id="895" r:id="rId3"/>
    <p:sldId id="896" r:id="rId4"/>
    <p:sldId id="898" r:id="rId5"/>
    <p:sldId id="902" r:id="rId6"/>
    <p:sldId id="900" r:id="rId7"/>
    <p:sldId id="899" r:id="rId8"/>
    <p:sldId id="89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1" d="100"/>
          <a:sy n="71" d="100"/>
        </p:scale>
        <p:origin x="3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F8C8DC-F3A0-4754-B715-1C6BBE215C53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D83C2-7BA4-40C1-9233-B709B47A8C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739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Lighting Global and CGAP [GOGLA] propose to develop an “industry process” that enables investors, providers and technical experts to refine and agree upon a common set of metrics that they deem appropriate to deploy in assessing the financial performance of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PAYGo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companies. In order to reach consensus about adequacy, applicability, and feasibility, this would require: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Joint ownership and participation from a broad set of stakeholders, including the investor community. Specifically, investor constituencies that should be represented include: private debt investors, private equity investors, local banks, international banks, and Development Finance Institutions (DFIs).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A process that is open, self-subscribing, objective, and technically focused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Clear mechanisms for participation, decision-making and producing content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benefit of an industry wide effort is that there can be comparable metrics, which can influence investment flows and therefore align incentives for improving firm performance.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1A2E4-F7C5-4D0B-92DB-F456580D5F0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586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Lighting Global and CGAP [GOGLA] propose to develop an “industry process” that enables investors, providers and technical experts to refine and agree upon a common set of metrics that they deem appropriate to deploy in assessing the financial performance of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PAYGo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companies. In order to reach consensus about adequacy, applicability, and feasibility, this would require: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Joint ownership and participation from a broad set of stakeholders, including the investor community. Specifically, investor constituencies that should be represented include: private debt investors, private equity investors, local banks, international banks, and Development Finance Institutions (DFIs).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A process that is open, self-subscribing, objective, and technically focused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Clear mechanisms for participation, decision-making and producing content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benefit of an industry wide effort is that there can be comparable metrics, which can influence investment flows and therefore align incentives for improving firm performance.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1A2E4-F7C5-4D0B-92DB-F456580D5F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743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Lighting Global and CGAP [GOGLA] propose to develop an “industry process” that enables investors, providers and technical experts to refine and agree upon a common set of metrics that they deem appropriate to deploy in assessing the financial performance of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PAYGo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companies. In order to reach consensus about adequacy, applicability, and feasibility, this would require: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Joint ownership and participation from a broad set of stakeholders, including the investor community. Specifically, investor constituencies that should be represented include: private debt investors, private equity investors, local banks, international banks, and Development Finance Institutions (DFIs).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A process that is open, self-subscribing, objective, and technically focused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Clear mechanisms for participation, decision-making and producing content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benefit of an industry wide effort is that there can be comparable metrics, which can influence investment flows and therefore align incentives for improving firm performance.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1A2E4-F7C5-4D0B-92DB-F456580D5F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74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Lighting Global and CGAP [GOGLA] propose to develop an “industry process” that enables investors, providers and technical experts to refine and agree upon a common set of metrics that they deem appropriate to deploy in assessing the financial performance of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PAYGo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companies. In order to reach consensus about adequacy, applicability, and feasibility, this would require: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Joint ownership and participation from a broad set of stakeholders, including the investor community. Specifically, investor constituencies that should be represented include: private debt investors, private equity investors, local banks, international banks, and Development Finance Institutions (DFIs).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A process that is open, self-subscribing, objective, and technically focused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Clear mechanisms for participation, decision-making and producing content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benefit of an industry wide effort is that there can be comparable metrics, which can influence investment flows and therefore align incentives for improving firm performance.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1A2E4-F7C5-4D0B-92DB-F456580D5F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471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Lighting Global and CGAP [GOGLA] propose to develop an “industry process” that enables investors, providers and technical experts to refine and agree upon a common set of metrics that they deem appropriate to deploy in assessing the financial performance of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PAYGo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companies. In order to reach consensus about adequacy, applicability, and feasibility, this would require: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Joint ownership and participation from a broad set of stakeholders, including the investor community. Specifically, investor constituencies that should be represented include: private debt investors, private equity investors, local banks, international banks, and Development Finance Institutions (DFIs).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A process that is open, self-subscribing, objective, and technically focused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Clear mechanisms for participation, decision-making and producing content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benefit of an industry wide effort is that there can be comparable metrics, which can influence investment flows and therefore align incentives for improving firm performance.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1A2E4-F7C5-4D0B-92DB-F456580D5F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8284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Lighting Global and CGAP [GOGLA] propose to develop an “industry process” that enables investors, providers and technical experts to refine and agree upon a common set of metrics that they deem appropriate to deploy in assessing the financial performance of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PAYGo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companies. In order to reach consensus about adequacy, applicability, and feasibility, this would require: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Joint ownership and participation from a broad set of stakeholders, including the investor community. Specifically, investor constituencies that should be represented include: private debt investors, private equity investors, local banks, international banks, and Development Finance Institutions (DFIs).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A process that is open, self-subscribing, objective, and technically focused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Clear mechanisms for participation, decision-making and producing content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benefit of an industry wide effort is that there can be comparable metrics, which can influence investment flows and therefore align incentives for improving firm performance.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1A2E4-F7C5-4D0B-92DB-F456580D5F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171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Lighting Global and CGAP [GOGLA] propose to develop an “industry process” that enables investors, providers and technical experts to refine and agree upon a common set of metrics that they deem appropriate to deploy in assessing the financial performance of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PAYGo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companies. In order to reach consensus about adequacy, applicability, and feasibility, this would require: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Joint ownership and participation from a broad set of stakeholders, including the investor community. Specifically, investor constituencies that should be represented include: private debt investors, private equity investors, local banks, international banks, and Development Finance Institutions (DFIs).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A process that is open, self-subscribing, objective, and technically focused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Clear mechanisms for participation, decision-making and producing content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benefit of an industry wide effort is that there can be comparable metrics, which can influence investment flows and therefore align incentives for improving firm performance.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1A2E4-F7C5-4D0B-92DB-F456580D5F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083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Lighting Global and CGAP [GOGLA] propose to develop an “industry process” that enables investors, providers and technical experts to refine and agree upon a common set of metrics that they deem appropriate to deploy in assessing the financial performance of </a:t>
            </a:r>
            <a:r>
              <a:rPr lang="en-US" sz="1200" b="0" i="0" u="none" strike="noStrike" kern="1200" baseline="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PAYGo</a:t>
            </a: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companies. In order to reach consensus about adequacy, applicability, and feasibility, this would require: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Joint ownership and participation from a broad set of stakeholders, including the investor community. Specifically, investor constituencies that should be represented include: private debt investors, private equity investors, local banks, international banks, and Development Finance Institutions (DFIs).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A process that is open, self-subscribing, objective, and technically focused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• Clear mechanisms for participation, decision-making and producing content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benefit of an industry wide effort is that there can be comparable metrics, which can influence investment flows and therefore align incentives for improving firm performance.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1A2E4-F7C5-4D0B-92DB-F456580D5F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607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/url?sa=i&amp;rct=j&amp;q=&amp;esrc=s&amp;source=images&amp;cd=&amp;cad=rja&amp;uact=8&amp;ved=2ahUKEwiUkKXNoYbeAhXhdN8KHWCcB4EQjRx6BAgBEAU&amp;url=https://fashionpluslifestyle.wordpress.com/2013/11/18/cgap-announces-winners-of-2013-photo-contest/cgap-logo/&amp;psig=AOvVaw31_I8lSYF0xHlTyp7PROPM&amp;ust=1539617833819442" TargetMode="External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8E7DD-3B8A-41F1-81EA-AE2C188F39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50F943-0C9B-4215-9074-AE8107A73A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98E2C-C9F6-4EEE-9099-580E2412F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6CD2-AF7D-447A-992C-DAF9AE012230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FAF01-C0B7-4F9F-9E89-747175876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75C6B-501D-4C27-B2DC-12E733C61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14EC-F148-4E80-B907-19B0859C5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1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9EFFA-2920-41C0-A657-86FADA01A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DDC4E5-2C64-4F57-B0CD-39D82E5735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9CC2D-46D6-4B20-BBF7-47291CAD3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6CD2-AF7D-447A-992C-DAF9AE012230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0E5D97-121C-47F8-B49F-9EE84C287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86E4FD-702A-4C18-8B4F-A38241636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14EC-F148-4E80-B907-19B0859C5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0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E70C04-C723-4B66-806D-44079B2833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C7DDCE-D27E-4B26-A0DD-CE94BC08A1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F8982-FFD3-4567-A708-E365E0E70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6CD2-AF7D-447A-992C-DAF9AE012230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2D1DA1-CD5E-48AD-B5CB-AFD85DD9C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60E8F-B3AA-4AEC-9A7C-14D996DB3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14EC-F148-4E80-B907-19B0859C5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23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Freeform 1682"/>
          <p:cNvSpPr>
            <a:spLocks/>
          </p:cNvSpPr>
          <p:nvPr userDrawn="1"/>
        </p:nvSpPr>
        <p:spPr bwMode="auto">
          <a:xfrm flipH="1">
            <a:off x="8506884" y="615951"/>
            <a:ext cx="1352549" cy="18954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8" y="110"/>
              </a:cxn>
              <a:cxn ang="0">
                <a:pos x="78" y="216"/>
              </a:cxn>
              <a:cxn ang="0">
                <a:pos x="106" y="304"/>
              </a:cxn>
              <a:cxn ang="0">
                <a:pos x="136" y="398"/>
              </a:cxn>
              <a:cxn ang="0">
                <a:pos x="164" y="506"/>
              </a:cxn>
              <a:cxn ang="0">
                <a:pos x="206" y="672"/>
              </a:cxn>
              <a:cxn ang="0">
                <a:pos x="236" y="788"/>
              </a:cxn>
              <a:cxn ang="0">
                <a:pos x="272" y="990"/>
              </a:cxn>
              <a:cxn ang="0">
                <a:pos x="286" y="1086"/>
              </a:cxn>
              <a:cxn ang="0">
                <a:pos x="302" y="1194"/>
              </a:cxn>
              <a:cxn ang="0">
                <a:pos x="638" y="1194"/>
              </a:cxn>
              <a:cxn ang="0">
                <a:pos x="624" y="1142"/>
              </a:cxn>
              <a:cxn ang="0">
                <a:pos x="598" y="1060"/>
              </a:cxn>
              <a:cxn ang="0">
                <a:pos x="572" y="980"/>
              </a:cxn>
              <a:cxn ang="0">
                <a:pos x="548" y="912"/>
              </a:cxn>
              <a:cxn ang="0">
                <a:pos x="494" y="784"/>
              </a:cxn>
              <a:cxn ang="0">
                <a:pos x="456" y="698"/>
              </a:cxn>
              <a:cxn ang="0">
                <a:pos x="424" y="626"/>
              </a:cxn>
              <a:cxn ang="0">
                <a:pos x="378" y="532"/>
              </a:cxn>
              <a:cxn ang="0">
                <a:pos x="340" y="470"/>
              </a:cxn>
              <a:cxn ang="0">
                <a:pos x="306" y="414"/>
              </a:cxn>
              <a:cxn ang="0">
                <a:pos x="268" y="342"/>
              </a:cxn>
              <a:cxn ang="0">
                <a:pos x="228" y="286"/>
              </a:cxn>
              <a:cxn ang="0">
                <a:pos x="174" y="210"/>
              </a:cxn>
              <a:cxn ang="0">
                <a:pos x="122" y="140"/>
              </a:cxn>
              <a:cxn ang="0">
                <a:pos x="58" y="52"/>
              </a:cxn>
              <a:cxn ang="0">
                <a:pos x="30" y="20"/>
              </a:cxn>
              <a:cxn ang="0">
                <a:pos x="0" y="0"/>
              </a:cxn>
            </a:cxnLst>
            <a:rect l="0" t="0" r="r" b="b"/>
            <a:pathLst>
              <a:path w="638" h="1194">
                <a:moveTo>
                  <a:pt x="0" y="0"/>
                </a:moveTo>
                <a:lnTo>
                  <a:pt x="38" y="110"/>
                </a:lnTo>
                <a:lnTo>
                  <a:pt x="78" y="216"/>
                </a:lnTo>
                <a:lnTo>
                  <a:pt x="106" y="304"/>
                </a:lnTo>
                <a:lnTo>
                  <a:pt x="136" y="398"/>
                </a:lnTo>
                <a:lnTo>
                  <a:pt x="164" y="506"/>
                </a:lnTo>
                <a:lnTo>
                  <a:pt x="206" y="672"/>
                </a:lnTo>
                <a:lnTo>
                  <a:pt x="236" y="788"/>
                </a:lnTo>
                <a:lnTo>
                  <a:pt x="272" y="990"/>
                </a:lnTo>
                <a:lnTo>
                  <a:pt x="286" y="1086"/>
                </a:lnTo>
                <a:lnTo>
                  <a:pt x="302" y="1194"/>
                </a:lnTo>
                <a:lnTo>
                  <a:pt x="638" y="1194"/>
                </a:lnTo>
                <a:lnTo>
                  <a:pt x="624" y="1142"/>
                </a:lnTo>
                <a:lnTo>
                  <a:pt x="598" y="1060"/>
                </a:lnTo>
                <a:lnTo>
                  <a:pt x="572" y="980"/>
                </a:lnTo>
                <a:lnTo>
                  <a:pt x="548" y="912"/>
                </a:lnTo>
                <a:lnTo>
                  <a:pt x="494" y="784"/>
                </a:lnTo>
                <a:lnTo>
                  <a:pt x="456" y="698"/>
                </a:lnTo>
                <a:lnTo>
                  <a:pt x="424" y="626"/>
                </a:lnTo>
                <a:lnTo>
                  <a:pt x="378" y="532"/>
                </a:lnTo>
                <a:lnTo>
                  <a:pt x="340" y="470"/>
                </a:lnTo>
                <a:lnTo>
                  <a:pt x="306" y="414"/>
                </a:lnTo>
                <a:lnTo>
                  <a:pt x="268" y="342"/>
                </a:lnTo>
                <a:lnTo>
                  <a:pt x="228" y="286"/>
                </a:lnTo>
                <a:lnTo>
                  <a:pt x="174" y="210"/>
                </a:lnTo>
                <a:lnTo>
                  <a:pt x="122" y="140"/>
                </a:lnTo>
                <a:lnTo>
                  <a:pt x="58" y="52"/>
                </a:lnTo>
                <a:lnTo>
                  <a:pt x="30" y="2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60" name="Freeform 1683"/>
          <p:cNvSpPr>
            <a:spLocks/>
          </p:cNvSpPr>
          <p:nvPr userDrawn="1"/>
        </p:nvSpPr>
        <p:spPr bwMode="auto">
          <a:xfrm flipH="1">
            <a:off x="9880600" y="3175"/>
            <a:ext cx="950384" cy="584200"/>
          </a:xfrm>
          <a:custGeom>
            <a:avLst/>
            <a:gdLst/>
            <a:ahLst/>
            <a:cxnLst>
              <a:cxn ang="0">
                <a:pos x="448" y="372"/>
              </a:cxn>
              <a:cxn ang="0">
                <a:pos x="388" y="302"/>
              </a:cxn>
              <a:cxn ang="0">
                <a:pos x="280" y="208"/>
              </a:cxn>
              <a:cxn ang="0">
                <a:pos x="210" y="142"/>
              </a:cxn>
              <a:cxn ang="0">
                <a:pos x="140" y="94"/>
              </a:cxn>
              <a:cxn ang="0">
                <a:pos x="64" y="44"/>
              </a:cxn>
              <a:cxn ang="0">
                <a:pos x="0" y="0"/>
              </a:cxn>
              <a:cxn ang="0">
                <a:pos x="280" y="0"/>
              </a:cxn>
              <a:cxn ang="0">
                <a:pos x="300" y="36"/>
              </a:cxn>
              <a:cxn ang="0">
                <a:pos x="324" y="82"/>
              </a:cxn>
              <a:cxn ang="0">
                <a:pos x="346" y="134"/>
              </a:cxn>
              <a:cxn ang="0">
                <a:pos x="378" y="206"/>
              </a:cxn>
              <a:cxn ang="0">
                <a:pos x="408" y="264"/>
              </a:cxn>
              <a:cxn ang="0">
                <a:pos x="434" y="334"/>
              </a:cxn>
              <a:cxn ang="0">
                <a:pos x="448" y="372"/>
              </a:cxn>
            </a:cxnLst>
            <a:rect l="0" t="0" r="r" b="b"/>
            <a:pathLst>
              <a:path w="448" h="372">
                <a:moveTo>
                  <a:pt x="448" y="372"/>
                </a:moveTo>
                <a:lnTo>
                  <a:pt x="388" y="302"/>
                </a:lnTo>
                <a:lnTo>
                  <a:pt x="280" y="208"/>
                </a:lnTo>
                <a:lnTo>
                  <a:pt x="210" y="142"/>
                </a:lnTo>
                <a:lnTo>
                  <a:pt x="140" y="94"/>
                </a:lnTo>
                <a:lnTo>
                  <a:pt x="64" y="44"/>
                </a:lnTo>
                <a:lnTo>
                  <a:pt x="0" y="0"/>
                </a:lnTo>
                <a:lnTo>
                  <a:pt x="280" y="0"/>
                </a:lnTo>
                <a:lnTo>
                  <a:pt x="300" y="36"/>
                </a:lnTo>
                <a:lnTo>
                  <a:pt x="324" y="82"/>
                </a:lnTo>
                <a:lnTo>
                  <a:pt x="346" y="134"/>
                </a:lnTo>
                <a:lnTo>
                  <a:pt x="378" y="206"/>
                </a:lnTo>
                <a:lnTo>
                  <a:pt x="408" y="264"/>
                </a:lnTo>
                <a:lnTo>
                  <a:pt x="434" y="334"/>
                </a:lnTo>
                <a:lnTo>
                  <a:pt x="448" y="372"/>
                </a:lnTo>
                <a:close/>
              </a:path>
            </a:pathLst>
          </a:cu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65" name="Line 1086"/>
          <p:cNvSpPr>
            <a:spLocks noChangeShapeType="1"/>
          </p:cNvSpPr>
          <p:nvPr userDrawn="1"/>
        </p:nvSpPr>
        <p:spPr bwMode="auto">
          <a:xfrm>
            <a:off x="645585" y="617539"/>
            <a:ext cx="2116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66" name="Line 1087"/>
          <p:cNvSpPr>
            <a:spLocks noChangeShapeType="1"/>
          </p:cNvSpPr>
          <p:nvPr userDrawn="1"/>
        </p:nvSpPr>
        <p:spPr bwMode="auto">
          <a:xfrm>
            <a:off x="645585" y="617539"/>
            <a:ext cx="2116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67" name="Rectangle 1088"/>
          <p:cNvSpPr>
            <a:spLocks noChangeArrowheads="1"/>
          </p:cNvSpPr>
          <p:nvPr userDrawn="1"/>
        </p:nvSpPr>
        <p:spPr bwMode="auto">
          <a:xfrm>
            <a:off x="645585" y="617539"/>
            <a:ext cx="2116" cy="15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68" name="Rectangle 1089"/>
          <p:cNvSpPr>
            <a:spLocks noChangeArrowheads="1"/>
          </p:cNvSpPr>
          <p:nvPr userDrawn="1"/>
        </p:nvSpPr>
        <p:spPr bwMode="auto">
          <a:xfrm>
            <a:off x="645585" y="617539"/>
            <a:ext cx="2116" cy="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69" name="Freeform 1098"/>
          <p:cNvSpPr>
            <a:spLocks/>
          </p:cNvSpPr>
          <p:nvPr userDrawn="1"/>
        </p:nvSpPr>
        <p:spPr bwMode="auto">
          <a:xfrm>
            <a:off x="649818" y="617539"/>
            <a:ext cx="4233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>
                <a:moveTo>
                  <a:pt x="0" y="0"/>
                </a:move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70" name="Freeform 1115"/>
          <p:cNvSpPr>
            <a:spLocks/>
          </p:cNvSpPr>
          <p:nvPr userDrawn="1"/>
        </p:nvSpPr>
        <p:spPr bwMode="auto">
          <a:xfrm>
            <a:off x="611718" y="473075"/>
            <a:ext cx="4233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71" name="Freeform 1120"/>
          <p:cNvSpPr>
            <a:spLocks/>
          </p:cNvSpPr>
          <p:nvPr userDrawn="1"/>
        </p:nvSpPr>
        <p:spPr bwMode="auto">
          <a:xfrm>
            <a:off x="611718" y="463551"/>
            <a:ext cx="4233" cy="31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72" name="Freeform 1134"/>
          <p:cNvSpPr>
            <a:spLocks/>
          </p:cNvSpPr>
          <p:nvPr userDrawn="1"/>
        </p:nvSpPr>
        <p:spPr bwMode="auto">
          <a:xfrm>
            <a:off x="937685" y="514350"/>
            <a:ext cx="4233" cy="6350"/>
          </a:xfrm>
          <a:custGeom>
            <a:avLst/>
            <a:gdLst/>
            <a:ahLst/>
            <a:cxnLst>
              <a:cxn ang="0">
                <a:pos x="2" y="4"/>
              </a:cxn>
              <a:cxn ang="0">
                <a:pos x="2" y="4"/>
              </a:cxn>
              <a:cxn ang="0">
                <a:pos x="2" y="4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2"/>
              </a:cxn>
              <a:cxn ang="0">
                <a:pos x="2" y="4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2" y="4"/>
              </a:cxn>
            </a:cxnLst>
            <a:rect l="0" t="0" r="r" b="b"/>
            <a:pathLst>
              <a:path w="2" h="4">
                <a:moveTo>
                  <a:pt x="2" y="4"/>
                </a:moveTo>
                <a:lnTo>
                  <a:pt x="2" y="4"/>
                </a:lnTo>
                <a:lnTo>
                  <a:pt x="2" y="4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2"/>
                </a:lnTo>
                <a:lnTo>
                  <a:pt x="2" y="4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2" y="4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73" name="Freeform 1141"/>
          <p:cNvSpPr>
            <a:spLocks/>
          </p:cNvSpPr>
          <p:nvPr userDrawn="1"/>
        </p:nvSpPr>
        <p:spPr bwMode="auto">
          <a:xfrm>
            <a:off x="941918" y="479425"/>
            <a:ext cx="2116" cy="6350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0" y="2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4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4"/>
              </a:cxn>
            </a:cxnLst>
            <a:rect l="0" t="0" r="r" b="b"/>
            <a:pathLst>
              <a:path h="4">
                <a:moveTo>
                  <a:pt x="0" y="4"/>
                </a:moveTo>
                <a:lnTo>
                  <a:pt x="0" y="2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4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4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74" name="Freeform 1148"/>
          <p:cNvSpPr>
            <a:spLocks/>
          </p:cNvSpPr>
          <p:nvPr userDrawn="1"/>
        </p:nvSpPr>
        <p:spPr bwMode="auto">
          <a:xfrm>
            <a:off x="924985" y="460376"/>
            <a:ext cx="4233" cy="3175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0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75" name="Freeform 1150"/>
          <p:cNvSpPr>
            <a:spLocks/>
          </p:cNvSpPr>
          <p:nvPr userDrawn="1"/>
        </p:nvSpPr>
        <p:spPr bwMode="auto">
          <a:xfrm>
            <a:off x="912285" y="447676"/>
            <a:ext cx="2116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0"/>
              </a:cxn>
              <a:cxn ang="0">
                <a:pos x="0" y="2"/>
              </a:cxn>
            </a:cxnLst>
            <a:rect l="0" t="0" r="r" b="b"/>
            <a:pathLst>
              <a:path h="2">
                <a:moveTo>
                  <a:pt x="0" y="2"/>
                </a:move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76" name="Freeform 1152"/>
          <p:cNvSpPr>
            <a:spLocks/>
          </p:cNvSpPr>
          <p:nvPr userDrawn="1"/>
        </p:nvSpPr>
        <p:spPr bwMode="auto">
          <a:xfrm>
            <a:off x="912285" y="447676"/>
            <a:ext cx="4233" cy="3175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77" name="Freeform 1154"/>
          <p:cNvSpPr>
            <a:spLocks/>
          </p:cNvSpPr>
          <p:nvPr userDrawn="1"/>
        </p:nvSpPr>
        <p:spPr bwMode="auto">
          <a:xfrm>
            <a:off x="886885" y="434975"/>
            <a:ext cx="4233" cy="1588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0"/>
              </a:cxn>
              <a:cxn ang="0">
                <a:pos x="2" y="0"/>
              </a:cxn>
            </a:cxnLst>
            <a:rect l="0" t="0" r="r" b="b"/>
            <a:pathLst>
              <a:path w="2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78" name="Freeform 1156"/>
          <p:cNvSpPr>
            <a:spLocks/>
          </p:cNvSpPr>
          <p:nvPr userDrawn="1"/>
        </p:nvSpPr>
        <p:spPr bwMode="auto">
          <a:xfrm>
            <a:off x="886885" y="431801"/>
            <a:ext cx="4233" cy="3175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79" name="Freeform 1163"/>
          <p:cNvSpPr>
            <a:spLocks/>
          </p:cNvSpPr>
          <p:nvPr userDrawn="1"/>
        </p:nvSpPr>
        <p:spPr bwMode="auto">
          <a:xfrm>
            <a:off x="814917" y="415926"/>
            <a:ext cx="8467" cy="3175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2"/>
              </a:cxn>
              <a:cxn ang="0">
                <a:pos x="4" y="2"/>
              </a:cxn>
              <a:cxn ang="0">
                <a:pos x="4" y="0"/>
              </a:cxn>
              <a:cxn ang="0">
                <a:pos x="4" y="0"/>
              </a:cxn>
              <a:cxn ang="0">
                <a:pos x="2" y="0"/>
              </a:cxn>
              <a:cxn ang="0">
                <a:pos x="2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4" y="2"/>
              </a:cxn>
              <a:cxn ang="0">
                <a:pos x="4" y="0"/>
              </a:cxn>
              <a:cxn ang="0">
                <a:pos x="4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2" y="2"/>
              </a:cxn>
            </a:cxnLst>
            <a:rect l="0" t="0" r="r" b="b"/>
            <a:pathLst>
              <a:path w="4" h="2">
                <a:moveTo>
                  <a:pt x="2" y="2"/>
                </a:moveTo>
                <a:lnTo>
                  <a:pt x="2" y="2"/>
                </a:lnTo>
                <a:lnTo>
                  <a:pt x="4" y="2"/>
                </a:lnTo>
                <a:lnTo>
                  <a:pt x="4" y="0"/>
                </a:lnTo>
                <a:lnTo>
                  <a:pt x="4" y="0"/>
                </a:lnTo>
                <a:lnTo>
                  <a:pt x="2" y="0"/>
                </a:lnTo>
                <a:lnTo>
                  <a:pt x="2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4" y="2"/>
                </a:lnTo>
                <a:lnTo>
                  <a:pt x="4" y="0"/>
                </a:lnTo>
                <a:lnTo>
                  <a:pt x="4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80" name="Freeform 1172"/>
          <p:cNvSpPr>
            <a:spLocks/>
          </p:cNvSpPr>
          <p:nvPr userDrawn="1"/>
        </p:nvSpPr>
        <p:spPr bwMode="auto">
          <a:xfrm>
            <a:off x="776818" y="476251"/>
            <a:ext cx="4233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81" name="Freeform 1177"/>
          <p:cNvSpPr>
            <a:spLocks/>
          </p:cNvSpPr>
          <p:nvPr userDrawn="1"/>
        </p:nvSpPr>
        <p:spPr bwMode="auto">
          <a:xfrm>
            <a:off x="742952" y="534989"/>
            <a:ext cx="4233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82" name="Freeform 1180"/>
          <p:cNvSpPr>
            <a:spLocks/>
          </p:cNvSpPr>
          <p:nvPr userDrawn="1"/>
        </p:nvSpPr>
        <p:spPr bwMode="auto">
          <a:xfrm>
            <a:off x="747185" y="530226"/>
            <a:ext cx="4233" cy="4763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0" y="3"/>
              </a:cxn>
              <a:cxn ang="0">
                <a:pos x="2" y="3"/>
              </a:cxn>
              <a:cxn ang="0">
                <a:pos x="2" y="3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0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  <a:cxn ang="0">
                <a:pos x="0" y="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0" y="3"/>
                </a:lnTo>
                <a:lnTo>
                  <a:pt x="2" y="3"/>
                </a:lnTo>
                <a:lnTo>
                  <a:pt x="2" y="3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  <a:lnTo>
                  <a:pt x="0" y="3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83" name="Line 1187"/>
          <p:cNvSpPr>
            <a:spLocks noChangeShapeType="1"/>
          </p:cNvSpPr>
          <p:nvPr userDrawn="1"/>
        </p:nvSpPr>
        <p:spPr bwMode="auto">
          <a:xfrm>
            <a:off x="759885" y="520700"/>
            <a:ext cx="2116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84" name="Line 1188"/>
          <p:cNvSpPr>
            <a:spLocks noChangeShapeType="1"/>
          </p:cNvSpPr>
          <p:nvPr userDrawn="1"/>
        </p:nvSpPr>
        <p:spPr bwMode="auto">
          <a:xfrm>
            <a:off x="759885" y="520700"/>
            <a:ext cx="2116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85" name="Freeform 1208"/>
          <p:cNvSpPr>
            <a:spLocks/>
          </p:cNvSpPr>
          <p:nvPr userDrawn="1"/>
        </p:nvSpPr>
        <p:spPr bwMode="auto">
          <a:xfrm>
            <a:off x="793751" y="557214"/>
            <a:ext cx="2116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86" name="Freeform 1210"/>
          <p:cNvSpPr>
            <a:spLocks/>
          </p:cNvSpPr>
          <p:nvPr userDrawn="1"/>
        </p:nvSpPr>
        <p:spPr bwMode="auto">
          <a:xfrm>
            <a:off x="793752" y="557214"/>
            <a:ext cx="4233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87" name="Freeform 1214"/>
          <p:cNvSpPr>
            <a:spLocks/>
          </p:cNvSpPr>
          <p:nvPr userDrawn="1"/>
        </p:nvSpPr>
        <p:spPr bwMode="auto">
          <a:xfrm>
            <a:off x="793752" y="557214"/>
            <a:ext cx="4233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88" name="Rectangle 1215"/>
          <p:cNvSpPr>
            <a:spLocks noChangeArrowheads="1"/>
          </p:cNvSpPr>
          <p:nvPr userDrawn="1"/>
        </p:nvSpPr>
        <p:spPr bwMode="auto">
          <a:xfrm>
            <a:off x="793751" y="627064"/>
            <a:ext cx="2116" cy="1587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89" name="Freeform 1217"/>
          <p:cNvSpPr>
            <a:spLocks/>
          </p:cNvSpPr>
          <p:nvPr userDrawn="1"/>
        </p:nvSpPr>
        <p:spPr bwMode="auto">
          <a:xfrm>
            <a:off x="793751" y="627064"/>
            <a:ext cx="2116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90" name="Freeform 1219"/>
          <p:cNvSpPr>
            <a:spLocks/>
          </p:cNvSpPr>
          <p:nvPr userDrawn="1"/>
        </p:nvSpPr>
        <p:spPr bwMode="auto">
          <a:xfrm>
            <a:off x="975785" y="541339"/>
            <a:ext cx="2116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91" name="Freeform 1221"/>
          <p:cNvSpPr>
            <a:spLocks/>
          </p:cNvSpPr>
          <p:nvPr userDrawn="1"/>
        </p:nvSpPr>
        <p:spPr bwMode="auto">
          <a:xfrm>
            <a:off x="975785" y="541339"/>
            <a:ext cx="4233" cy="3175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0"/>
              </a:cxn>
            </a:cxnLst>
            <a:rect l="0" t="0" r="r" b="b"/>
            <a:pathLst>
              <a:path w="2" h="2">
                <a:moveTo>
                  <a:pt x="2" y="0"/>
                </a:move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92" name="Freeform 1234"/>
          <p:cNvSpPr>
            <a:spLocks/>
          </p:cNvSpPr>
          <p:nvPr userDrawn="1"/>
        </p:nvSpPr>
        <p:spPr bwMode="auto">
          <a:xfrm>
            <a:off x="963085" y="550864"/>
            <a:ext cx="4233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>
                <a:moveTo>
                  <a:pt x="0" y="0"/>
                </a:moveTo>
                <a:lnTo>
                  <a:pt x="0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93" name="Line 1237"/>
          <p:cNvSpPr>
            <a:spLocks noChangeShapeType="1"/>
          </p:cNvSpPr>
          <p:nvPr userDrawn="1"/>
        </p:nvSpPr>
        <p:spPr bwMode="auto">
          <a:xfrm>
            <a:off x="971551" y="544514"/>
            <a:ext cx="2116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94" name="Line 1238"/>
          <p:cNvSpPr>
            <a:spLocks noChangeShapeType="1"/>
          </p:cNvSpPr>
          <p:nvPr userDrawn="1"/>
        </p:nvSpPr>
        <p:spPr bwMode="auto">
          <a:xfrm>
            <a:off x="971551" y="544514"/>
            <a:ext cx="2116" cy="1587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95" name="Freeform 1240"/>
          <p:cNvSpPr>
            <a:spLocks/>
          </p:cNvSpPr>
          <p:nvPr userDrawn="1"/>
        </p:nvSpPr>
        <p:spPr bwMode="auto">
          <a:xfrm>
            <a:off x="971551" y="541339"/>
            <a:ext cx="2116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96" name="Freeform 1243"/>
          <p:cNvSpPr>
            <a:spLocks/>
          </p:cNvSpPr>
          <p:nvPr userDrawn="1"/>
        </p:nvSpPr>
        <p:spPr bwMode="auto">
          <a:xfrm>
            <a:off x="971552" y="538164"/>
            <a:ext cx="4233" cy="3175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</a:cxnLst>
            <a:rect l="0" t="0" r="r" b="b"/>
            <a:pathLst>
              <a:path w="2" h="2">
                <a:moveTo>
                  <a:pt x="2" y="2"/>
                </a:move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97" name="Freeform 1246"/>
          <p:cNvSpPr>
            <a:spLocks/>
          </p:cNvSpPr>
          <p:nvPr userDrawn="1"/>
        </p:nvSpPr>
        <p:spPr bwMode="auto">
          <a:xfrm>
            <a:off x="967318" y="547689"/>
            <a:ext cx="4233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98" name="Freeform 1250"/>
          <p:cNvSpPr>
            <a:spLocks/>
          </p:cNvSpPr>
          <p:nvPr userDrawn="1"/>
        </p:nvSpPr>
        <p:spPr bwMode="auto">
          <a:xfrm>
            <a:off x="975785" y="530225"/>
            <a:ext cx="4233" cy="1588"/>
          </a:xfrm>
          <a:custGeom>
            <a:avLst/>
            <a:gdLst/>
            <a:ahLst/>
            <a:cxnLst>
              <a:cxn ang="0">
                <a:pos x="2" y="0"/>
              </a:cxn>
              <a:cxn ang="0">
                <a:pos x="0" y="0"/>
              </a:cxn>
              <a:cxn ang="0">
                <a:pos x="2" y="0"/>
              </a:cxn>
            </a:cxnLst>
            <a:rect l="0" t="0" r="r" b="b"/>
            <a:pathLst>
              <a:path w="2">
                <a:moveTo>
                  <a:pt x="2" y="0"/>
                </a:moveTo>
                <a:lnTo>
                  <a:pt x="0" y="0"/>
                </a:lnTo>
                <a:lnTo>
                  <a:pt x="2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299" name="Freeform 1252"/>
          <p:cNvSpPr>
            <a:spLocks/>
          </p:cNvSpPr>
          <p:nvPr userDrawn="1"/>
        </p:nvSpPr>
        <p:spPr bwMode="auto">
          <a:xfrm>
            <a:off x="975785" y="527050"/>
            <a:ext cx="4233" cy="7938"/>
          </a:xfrm>
          <a:custGeom>
            <a:avLst/>
            <a:gdLst/>
            <a:ahLst/>
            <a:cxnLst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5"/>
              </a:cxn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5"/>
              </a:cxn>
              <a:cxn ang="0">
                <a:pos x="2" y="2"/>
              </a:cxn>
            </a:cxnLst>
            <a:rect l="0" t="0" r="r" b="b"/>
            <a:pathLst>
              <a:path w="2" h="5">
                <a:moveTo>
                  <a:pt x="2" y="2"/>
                </a:move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  <a:lnTo>
                  <a:pt x="2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5"/>
                </a:lnTo>
                <a:lnTo>
                  <a:pt x="2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300" name="Freeform 1255"/>
          <p:cNvSpPr>
            <a:spLocks/>
          </p:cNvSpPr>
          <p:nvPr userDrawn="1"/>
        </p:nvSpPr>
        <p:spPr bwMode="auto">
          <a:xfrm>
            <a:off x="950385" y="550864"/>
            <a:ext cx="4233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>
                <a:moveTo>
                  <a:pt x="0" y="0"/>
                </a:move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301" name="Rectangle 1256"/>
          <p:cNvSpPr>
            <a:spLocks noChangeArrowheads="1"/>
          </p:cNvSpPr>
          <p:nvPr userDrawn="1"/>
        </p:nvSpPr>
        <p:spPr bwMode="auto">
          <a:xfrm>
            <a:off x="963085" y="550864"/>
            <a:ext cx="2116" cy="158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302" name="Freeform 1258"/>
          <p:cNvSpPr>
            <a:spLocks/>
          </p:cNvSpPr>
          <p:nvPr userDrawn="1"/>
        </p:nvSpPr>
        <p:spPr bwMode="auto">
          <a:xfrm>
            <a:off x="963085" y="550864"/>
            <a:ext cx="2116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303" name="Freeform 1266"/>
          <p:cNvSpPr>
            <a:spLocks/>
          </p:cNvSpPr>
          <p:nvPr userDrawn="1"/>
        </p:nvSpPr>
        <p:spPr bwMode="auto">
          <a:xfrm>
            <a:off x="971551" y="534989"/>
            <a:ext cx="2116" cy="15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304" name="Freeform 1269"/>
          <p:cNvSpPr>
            <a:spLocks/>
          </p:cNvSpPr>
          <p:nvPr userDrawn="1"/>
        </p:nvSpPr>
        <p:spPr bwMode="auto">
          <a:xfrm>
            <a:off x="971552" y="530226"/>
            <a:ext cx="4233" cy="4763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3"/>
              </a:cxn>
              <a:cxn ang="0">
                <a:pos x="0" y="3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3"/>
              </a:cxn>
              <a:cxn ang="0">
                <a:pos x="0" y="3"/>
              </a:cxn>
            </a:cxnLst>
            <a:rect l="0" t="0" r="r" b="b"/>
            <a:pathLst>
              <a:path w="2" h="3">
                <a:moveTo>
                  <a:pt x="0" y="3"/>
                </a:move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3"/>
                </a:lnTo>
                <a:lnTo>
                  <a:pt x="0" y="3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305" name="Line 1270"/>
          <p:cNvSpPr>
            <a:spLocks noChangeShapeType="1"/>
          </p:cNvSpPr>
          <p:nvPr userDrawn="1"/>
        </p:nvSpPr>
        <p:spPr bwMode="auto">
          <a:xfrm>
            <a:off x="971551" y="530225"/>
            <a:ext cx="2116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306" name="Line 1271"/>
          <p:cNvSpPr>
            <a:spLocks noChangeShapeType="1"/>
          </p:cNvSpPr>
          <p:nvPr userDrawn="1"/>
        </p:nvSpPr>
        <p:spPr bwMode="auto">
          <a:xfrm>
            <a:off x="971551" y="530225"/>
            <a:ext cx="2116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307" name="Rectangle 1272"/>
          <p:cNvSpPr>
            <a:spLocks noChangeArrowheads="1"/>
          </p:cNvSpPr>
          <p:nvPr userDrawn="1"/>
        </p:nvSpPr>
        <p:spPr bwMode="auto">
          <a:xfrm>
            <a:off x="971551" y="530225"/>
            <a:ext cx="2116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308" name="Rectangle 1273"/>
          <p:cNvSpPr>
            <a:spLocks noChangeArrowheads="1"/>
          </p:cNvSpPr>
          <p:nvPr userDrawn="1"/>
        </p:nvSpPr>
        <p:spPr bwMode="auto">
          <a:xfrm>
            <a:off x="971551" y="530225"/>
            <a:ext cx="2116" cy="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309" name="Line 1274"/>
          <p:cNvSpPr>
            <a:spLocks noChangeShapeType="1"/>
          </p:cNvSpPr>
          <p:nvPr userDrawn="1"/>
        </p:nvSpPr>
        <p:spPr bwMode="auto">
          <a:xfrm>
            <a:off x="971551" y="527050"/>
            <a:ext cx="2116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310" name="Line 1275"/>
          <p:cNvSpPr>
            <a:spLocks noChangeShapeType="1"/>
          </p:cNvSpPr>
          <p:nvPr userDrawn="1"/>
        </p:nvSpPr>
        <p:spPr bwMode="auto">
          <a:xfrm>
            <a:off x="971551" y="527050"/>
            <a:ext cx="2116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311" name="Freeform 1277"/>
          <p:cNvSpPr>
            <a:spLocks/>
          </p:cNvSpPr>
          <p:nvPr userDrawn="1"/>
        </p:nvSpPr>
        <p:spPr bwMode="auto">
          <a:xfrm>
            <a:off x="971551" y="523876"/>
            <a:ext cx="2116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h="2">
                <a:moveTo>
                  <a:pt x="0" y="2"/>
                </a:moveTo>
                <a:lnTo>
                  <a:pt x="0" y="2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312" name="Freeform 1287"/>
          <p:cNvSpPr>
            <a:spLocks/>
          </p:cNvSpPr>
          <p:nvPr userDrawn="1"/>
        </p:nvSpPr>
        <p:spPr bwMode="auto">
          <a:xfrm>
            <a:off x="958852" y="514350"/>
            <a:ext cx="4233" cy="31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2" h="2">
                <a:moveTo>
                  <a:pt x="0" y="0"/>
                </a:move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313" name="Freeform 1290"/>
          <p:cNvSpPr>
            <a:spLocks/>
          </p:cNvSpPr>
          <p:nvPr userDrawn="1"/>
        </p:nvSpPr>
        <p:spPr bwMode="auto">
          <a:xfrm>
            <a:off x="958852" y="517526"/>
            <a:ext cx="4233" cy="3175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2" y="2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2" y="2"/>
              </a:cxn>
              <a:cxn ang="0">
                <a:pos x="2" y="0"/>
              </a:cxn>
              <a:cxn ang="0">
                <a:pos x="2" y="0"/>
              </a:cxn>
              <a:cxn ang="0">
                <a:pos x="0" y="0"/>
              </a:cxn>
              <a:cxn ang="0">
                <a:pos x="0" y="0"/>
              </a:cxn>
              <a:cxn ang="0">
                <a:pos x="0" y="2"/>
              </a:cxn>
              <a:cxn ang="0">
                <a:pos x="0" y="2"/>
              </a:cxn>
              <a:cxn ang="0">
                <a:pos x="2" y="2"/>
              </a:cxn>
              <a:cxn ang="0">
                <a:pos x="2" y="2"/>
              </a:cxn>
              <a:cxn ang="0">
                <a:pos x="0" y="2"/>
              </a:cxn>
              <a:cxn ang="0">
                <a:pos x="0" y="2"/>
              </a:cxn>
              <a:cxn ang="0">
                <a:pos x="0" y="2"/>
              </a:cxn>
            </a:cxnLst>
            <a:rect l="0" t="0" r="r" b="b"/>
            <a:pathLst>
              <a:path w="2" h="2">
                <a:moveTo>
                  <a:pt x="0" y="2"/>
                </a:move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2" y="2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2" y="2"/>
                </a:lnTo>
                <a:lnTo>
                  <a:pt x="2" y="0"/>
                </a:lnTo>
                <a:lnTo>
                  <a:pt x="2" y="0"/>
                </a:lnTo>
                <a:lnTo>
                  <a:pt x="0" y="0"/>
                </a:lnTo>
                <a:lnTo>
                  <a:pt x="0" y="0"/>
                </a:lnTo>
                <a:lnTo>
                  <a:pt x="0" y="2"/>
                </a:lnTo>
                <a:lnTo>
                  <a:pt x="0" y="2"/>
                </a:lnTo>
                <a:lnTo>
                  <a:pt x="2" y="2"/>
                </a:lnTo>
                <a:lnTo>
                  <a:pt x="2" y="2"/>
                </a:lnTo>
                <a:lnTo>
                  <a:pt x="0" y="2"/>
                </a:lnTo>
                <a:lnTo>
                  <a:pt x="0" y="2"/>
                </a:lnTo>
                <a:lnTo>
                  <a:pt x="0" y="2"/>
                </a:lnTo>
              </a:path>
            </a:pathLst>
          </a:cu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314" name="Rectangle 1335"/>
          <p:cNvSpPr>
            <a:spLocks noChangeArrowheads="1"/>
          </p:cNvSpPr>
          <p:nvPr userDrawn="1"/>
        </p:nvSpPr>
        <p:spPr bwMode="auto">
          <a:xfrm>
            <a:off x="624418" y="508000"/>
            <a:ext cx="2116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315" name="Rectangle 1336"/>
          <p:cNvSpPr>
            <a:spLocks noChangeArrowheads="1"/>
          </p:cNvSpPr>
          <p:nvPr userDrawn="1"/>
        </p:nvSpPr>
        <p:spPr bwMode="auto">
          <a:xfrm>
            <a:off x="632885" y="495300"/>
            <a:ext cx="2116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316" name="Rectangle 1337"/>
          <p:cNvSpPr>
            <a:spLocks noChangeArrowheads="1"/>
          </p:cNvSpPr>
          <p:nvPr userDrawn="1"/>
        </p:nvSpPr>
        <p:spPr bwMode="auto">
          <a:xfrm>
            <a:off x="632885" y="495300"/>
            <a:ext cx="2116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317" name="Rectangle 1340"/>
          <p:cNvSpPr>
            <a:spLocks noChangeArrowheads="1"/>
          </p:cNvSpPr>
          <p:nvPr userDrawn="1"/>
        </p:nvSpPr>
        <p:spPr bwMode="auto">
          <a:xfrm>
            <a:off x="624418" y="508000"/>
            <a:ext cx="2116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318" name="Rectangle 1341"/>
          <p:cNvSpPr>
            <a:spLocks noChangeArrowheads="1"/>
          </p:cNvSpPr>
          <p:nvPr userDrawn="1"/>
        </p:nvSpPr>
        <p:spPr bwMode="auto">
          <a:xfrm>
            <a:off x="624418" y="508000"/>
            <a:ext cx="2116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319" name="Rectangle 1342"/>
          <p:cNvSpPr>
            <a:spLocks noChangeArrowheads="1"/>
          </p:cNvSpPr>
          <p:nvPr userDrawn="1"/>
        </p:nvSpPr>
        <p:spPr bwMode="auto">
          <a:xfrm>
            <a:off x="624418" y="508000"/>
            <a:ext cx="2116" cy="158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320" name="Rectangle 1343"/>
          <p:cNvSpPr>
            <a:spLocks noChangeArrowheads="1"/>
          </p:cNvSpPr>
          <p:nvPr userDrawn="1"/>
        </p:nvSpPr>
        <p:spPr bwMode="auto">
          <a:xfrm>
            <a:off x="624418" y="508000"/>
            <a:ext cx="2116" cy="1588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321" name="Rectangle 1344"/>
          <p:cNvSpPr>
            <a:spLocks noChangeArrowheads="1"/>
          </p:cNvSpPr>
          <p:nvPr userDrawn="1"/>
        </p:nvSpPr>
        <p:spPr bwMode="auto">
          <a:xfrm>
            <a:off x="620185" y="485776"/>
            <a:ext cx="2116" cy="31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endParaRPr lang="en-US" sz="1300" b="0" i="0" dirty="0">
              <a:latin typeface="Arial Regular" charset="0"/>
            </a:endParaRPr>
          </a:p>
        </p:txBody>
      </p:sp>
      <p:sp>
        <p:nvSpPr>
          <p:cNvPr id="324" name="Title 323"/>
          <p:cNvSpPr>
            <a:spLocks noGrp="1"/>
          </p:cNvSpPr>
          <p:nvPr>
            <p:ph type="title" hasCustomPrompt="1"/>
          </p:nvPr>
        </p:nvSpPr>
        <p:spPr>
          <a:xfrm>
            <a:off x="457200" y="318560"/>
            <a:ext cx="11315700" cy="714374"/>
          </a:xfrm>
        </p:spPr>
        <p:txBody>
          <a:bodyPr>
            <a:noAutofit/>
          </a:bodyPr>
          <a:lstStyle>
            <a:lvl1pPr>
              <a:defRPr sz="2400" b="0" i="0" cap="none" baseline="0">
                <a:solidFill>
                  <a:schemeClr val="tx2">
                    <a:lumMod val="85000"/>
                    <a:lumOff val="15000"/>
                  </a:schemeClr>
                </a:solidFill>
                <a:latin typeface="Arial Black" panose="020B0604020202020204" pitchFamily="34" charset="0"/>
                <a:cs typeface="Arial Black" panose="020B0604020202020204" pitchFamily="34" charset="0"/>
              </a:defRPr>
            </a:lvl1pPr>
          </a:lstStyle>
          <a:p>
            <a:r>
              <a:rPr lang="en-US" dirty="0"/>
              <a:t>SLIDE TITLE</a:t>
            </a:r>
            <a:br>
              <a:rPr lang="en-US" dirty="0"/>
            </a:br>
            <a:r>
              <a:rPr lang="en-US" dirty="0"/>
              <a:t>UP TO TWO LINES </a:t>
            </a:r>
            <a:br>
              <a:rPr lang="en-US" dirty="0"/>
            </a:br>
            <a:endParaRPr lang="en-US" dirty="0"/>
          </a:p>
        </p:txBody>
      </p:sp>
      <p:sp>
        <p:nvSpPr>
          <p:cNvPr id="331" name="Content Placeholder 330"/>
          <p:cNvSpPr>
            <a:spLocks noGrp="1"/>
          </p:cNvSpPr>
          <p:nvPr>
            <p:ph sz="quarter" idx="10" hasCustomPrompt="1"/>
          </p:nvPr>
        </p:nvSpPr>
        <p:spPr>
          <a:xfrm>
            <a:off x="457869" y="1460501"/>
            <a:ext cx="11253740" cy="4600863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1200"/>
              </a:spcBef>
              <a:defRPr>
                <a:solidFill>
                  <a:schemeClr val="tx2">
                    <a:lumMod val="85000"/>
                    <a:lumOff val="15000"/>
                  </a:schemeClr>
                </a:solidFill>
              </a:defRPr>
            </a:lvl1pPr>
            <a:lvl2pPr>
              <a:lnSpc>
                <a:spcPct val="130000"/>
              </a:lnSpc>
              <a:spcBef>
                <a:spcPts val="1200"/>
              </a:spcBef>
              <a:buClr>
                <a:schemeClr val="tx2">
                  <a:lumMod val="85000"/>
                  <a:lumOff val="15000"/>
                </a:schemeClr>
              </a:buClr>
              <a:defRPr>
                <a:solidFill>
                  <a:schemeClr val="tx2">
                    <a:lumMod val="85000"/>
                    <a:lumOff val="15000"/>
                  </a:schemeClr>
                </a:solidFill>
              </a:defRPr>
            </a:lvl2pPr>
            <a:lvl3pPr marL="557784">
              <a:lnSpc>
                <a:spcPct val="130000"/>
              </a:lnSpc>
              <a:spcBef>
                <a:spcPts val="0"/>
              </a:spcBef>
              <a:buClr>
                <a:schemeClr val="tx2">
                  <a:lumMod val="85000"/>
                  <a:lumOff val="15000"/>
                </a:schemeClr>
              </a:buClr>
              <a:defRPr>
                <a:solidFill>
                  <a:schemeClr val="tx2">
                    <a:lumMod val="85000"/>
                    <a:lumOff val="15000"/>
                  </a:schemeClr>
                </a:solidFill>
              </a:defRPr>
            </a:lvl3pPr>
            <a:lvl4pPr>
              <a:lnSpc>
                <a:spcPct val="130000"/>
              </a:lnSpc>
              <a:spcBef>
                <a:spcPts val="0"/>
              </a:spcBef>
              <a:buClr>
                <a:schemeClr val="tx2">
                  <a:lumMod val="85000"/>
                  <a:lumOff val="15000"/>
                </a:schemeClr>
              </a:buClr>
              <a:defRPr>
                <a:solidFill>
                  <a:schemeClr val="tx2">
                    <a:lumMod val="85000"/>
                    <a:lumOff val="15000"/>
                  </a:schemeClr>
                </a:solidFill>
              </a:defRPr>
            </a:lvl4pPr>
            <a:lvl5pPr>
              <a:lnSpc>
                <a:spcPct val="130000"/>
              </a:lnSpc>
              <a:spcBef>
                <a:spcPts val="0"/>
              </a:spcBef>
              <a:buClr>
                <a:schemeClr val="tx2">
                  <a:lumMod val="85000"/>
                  <a:lumOff val="15000"/>
                </a:schemeClr>
              </a:buClr>
              <a:defRPr>
                <a:solidFill>
                  <a:schemeClr val="tx2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Paragraph content</a:t>
            </a:r>
          </a:p>
          <a:p>
            <a:pPr lvl="1"/>
            <a:r>
              <a:rPr lang="en-US" dirty="0"/>
              <a:t>Bullets </a:t>
            </a:r>
          </a:p>
          <a:p>
            <a:pPr lvl="2"/>
            <a:r>
              <a:rPr lang="en-US" dirty="0"/>
              <a:t>Bullets</a:t>
            </a:r>
          </a:p>
          <a:p>
            <a:pPr lvl="3"/>
            <a:r>
              <a:rPr lang="en-US" dirty="0"/>
              <a:t>Bullets</a:t>
            </a:r>
          </a:p>
          <a:p>
            <a:pPr lvl="4"/>
            <a:r>
              <a:rPr lang="en-US" dirty="0"/>
              <a:t>Bullets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3"/>
          </p:nvPr>
        </p:nvSpPr>
        <p:spPr>
          <a:xfrm>
            <a:off x="475913" y="6350002"/>
            <a:ext cx="736377" cy="35844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91C009A-D183-4B06-A7F0-ADEC358427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4" name="Picture 2" descr="Image result for cgap logo">
            <a:hlinkClick r:id="rId2"/>
            <a:extLst>
              <a:ext uri="{FF2B5EF4-FFF2-40B4-BE49-F238E27FC236}">
                <a16:creationId xmlns:a16="http://schemas.microsoft.com/office/drawing/2014/main" id="{96CC53E2-6353-4362-A743-1431D87F806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0243" y="6350001"/>
            <a:ext cx="1052592" cy="32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5" name="Picture 64">
            <a:extLst>
              <a:ext uri="{FF2B5EF4-FFF2-40B4-BE49-F238E27FC236}">
                <a16:creationId xmlns:a16="http://schemas.microsoft.com/office/drawing/2014/main" id="{D6361DC5-E928-45C2-B0D7-7878949B6CC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7380" y="6365914"/>
            <a:ext cx="1062454" cy="366547"/>
          </a:xfrm>
          <a:prstGeom prst="rect">
            <a:avLst/>
          </a:prstGeom>
        </p:spPr>
      </p:pic>
      <p:pic>
        <p:nvPicPr>
          <p:cNvPr id="66" name="Picture 65">
            <a:extLst>
              <a:ext uri="{FF2B5EF4-FFF2-40B4-BE49-F238E27FC236}">
                <a16:creationId xmlns:a16="http://schemas.microsoft.com/office/drawing/2014/main" id="{8D38A1CE-C97A-4986-97B2-508B7A2FBB0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2731" y="6165567"/>
            <a:ext cx="3055737" cy="600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857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E1AC7-0FFF-4118-BD80-032FFBA0C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6D1A0-681B-49D9-9C31-1CD6FDE10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C6BA1-D7F0-487C-9D59-DF6FB7D7A1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6CD2-AF7D-447A-992C-DAF9AE012230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13E17-DFCF-4C81-9F4F-8090527E7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80EFCD-3865-4380-879C-0859B972B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14EC-F148-4E80-B907-19B0859C5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524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18F47-2279-442B-9774-F95F30155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075018-F509-4826-BF08-7E3F8F3AA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62F92-9660-4495-847B-AA0CD2FCF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6CD2-AF7D-447A-992C-DAF9AE012230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AF46D-AA91-4079-9541-CDA70ED015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855305-AC44-4B74-9118-C9EB814A8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14EC-F148-4E80-B907-19B0859C5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6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4274E-5306-4663-8916-E52735503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65C84-BC4D-4B94-ADF8-7FC06E5299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DD259A-F9BD-4041-B3A0-CE28E6ED52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2B122F-717B-4505-B50E-8DC79E709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6CD2-AF7D-447A-992C-DAF9AE012230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AC5A08-8983-4F59-95DE-DF5EADD03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85E835-01F1-4936-A4C7-F55BDAC26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14EC-F148-4E80-B907-19B0859C5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95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BC69A-FD98-4F4F-AF85-6863B6BC0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582D82-99D6-4B41-9E01-5A4B0322C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CB7D73-16F6-4787-B604-464A8F3BF3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A3E14A-5603-4B62-B882-BB0C56AC86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713133-4A20-4B19-90C4-766C6AD799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3D1291-F8DE-4185-A605-FB212B90C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6CD2-AF7D-447A-992C-DAF9AE012230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54D5D5-0639-40A4-BC1D-2C7D50A56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8B341F-5B95-4E16-8393-391B73D7E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14EC-F148-4E80-B907-19B0859C5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262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5AC4E-7406-4BF3-AA52-B0FC281E5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51EB0C-BD5C-4EBA-8AF5-3A27C03F0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6CD2-AF7D-447A-992C-DAF9AE012230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2651B6-3286-4F65-8455-B329017C0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4C9346-4B98-4554-8381-5BE22B1E6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14EC-F148-4E80-B907-19B0859C5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613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A43F16-9BD2-4A2F-A723-C2F59D1ED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6CD2-AF7D-447A-992C-DAF9AE012230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BA2356-AA64-4BA4-81D4-6F54B6FF4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83222E-D0AD-418F-B3B0-406B9EDBA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14EC-F148-4E80-B907-19B0859C5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889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11AC4-2605-4213-908D-53A7336F6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C2E53-193D-46B8-B3E7-044764C17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0D6F49-63B4-4BD9-895F-B9E2AA2D62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FD1DB4-3BC9-4923-9F9C-D3EE431C1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6CD2-AF7D-447A-992C-DAF9AE012230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7772B2-C378-4DFB-997A-31FCBB98C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3363A8-D7A6-4912-84F6-E93FD3F3E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14EC-F148-4E80-B907-19B0859C5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80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4304F-F979-41C0-BF47-D1ADF12E4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767C28-962B-43FD-8EEE-4574E5B28D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F3B571-DA0B-467C-8827-F765BC20F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DA1A93-87CB-46F9-83E6-A69A08EA1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76CD2-AF7D-447A-992C-DAF9AE012230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BB1F58-A09E-47CC-A653-9C77B0503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C05487-39AB-4A83-959E-5FC1118CC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5814EC-F148-4E80-B907-19B0859C5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148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405D8D-3209-40F5-9A06-C3CBB21E2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963C73-A20F-4EEC-8573-8D8CE1DB5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E8BB9-9A9A-492F-AB60-D88395E564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B76CD2-AF7D-447A-992C-DAF9AE012230}" type="datetimeFigureOut">
              <a:rPr lang="en-US" smtClean="0"/>
              <a:t>12/21/2018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46F41-E3D1-4136-8E8F-4B7877FC5C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ACEB5-79E3-4F85-A0EF-036CB8C5C6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814EC-F148-4E80-B907-19B0859C5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208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E9D7DCB3-C8B8-4350-A7B9-A113F912E3BB}"/>
              </a:ext>
            </a:extLst>
          </p:cNvPr>
          <p:cNvSpPr txBox="1">
            <a:spLocks/>
          </p:cNvSpPr>
          <p:nvPr/>
        </p:nvSpPr>
        <p:spPr>
          <a:xfrm>
            <a:off x="2011682" y="409575"/>
            <a:ext cx="7787938" cy="15805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9600" b="1" dirty="0"/>
              <a:t>Q&amp;A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6C4ACBFF-C8AA-4C9C-A16D-43D75625FD34}"/>
              </a:ext>
            </a:extLst>
          </p:cNvPr>
          <p:cNvSpPr txBox="1">
            <a:spLocks/>
          </p:cNvSpPr>
          <p:nvPr/>
        </p:nvSpPr>
        <p:spPr>
          <a:xfrm>
            <a:off x="2011682" y="1990166"/>
            <a:ext cx="7787938" cy="39534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4000" b="1" dirty="0"/>
              <a:t>Join at</a:t>
            </a:r>
          </a:p>
          <a:p>
            <a:pPr algn="ctr">
              <a:defRPr/>
            </a:pPr>
            <a:r>
              <a:rPr lang="en-US" sz="7200" b="1" dirty="0"/>
              <a:t>slido.com</a:t>
            </a:r>
          </a:p>
          <a:p>
            <a:pPr algn="ctr">
              <a:defRPr/>
            </a:pPr>
            <a:r>
              <a:rPr lang="en-US" sz="7200" b="1" dirty="0"/>
              <a:t>#KIGALI2018</a:t>
            </a:r>
          </a:p>
        </p:txBody>
      </p:sp>
    </p:spTree>
    <p:extLst>
      <p:ext uri="{BB962C8B-B14F-4D97-AF65-F5344CB8AC3E}">
        <p14:creationId xmlns:p14="http://schemas.microsoft.com/office/powerpoint/2010/main" val="2762157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5">
            <a:extLst>
              <a:ext uri="{FF2B5EF4-FFF2-40B4-BE49-F238E27FC236}">
                <a16:creationId xmlns:a16="http://schemas.microsoft.com/office/drawing/2014/main" id="{7D6C3054-8D58-4FC5-896A-DE802FCC9A13}"/>
              </a:ext>
            </a:extLst>
          </p:cNvPr>
          <p:cNvSpPr txBox="1">
            <a:spLocks noChangeArrowheads="1"/>
          </p:cNvSpPr>
          <p:nvPr/>
        </p:nvSpPr>
        <p:spPr>
          <a:xfrm>
            <a:off x="495699" y="206585"/>
            <a:ext cx="11315700" cy="522460"/>
          </a:xfrm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 cap="none" baseline="0">
                <a:solidFill>
                  <a:schemeClr val="tx2">
                    <a:lumMod val="85000"/>
                    <a:lumOff val="15000"/>
                  </a:schemeClr>
                </a:solidFill>
                <a:latin typeface="Arial Black" panose="020B0604020202020204" pitchFamily="34" charset="0"/>
                <a:ea typeface="+mj-ea"/>
                <a:cs typeface="Arial Black" panose="020B0604020202020204" pitchFamily="34" charset="0"/>
              </a:defRPr>
            </a:lvl1pPr>
          </a:lstStyle>
          <a:p>
            <a:endParaRPr lang="en-US" b="1" dirty="0">
              <a:solidFill>
                <a:schemeClr val="tx1"/>
              </a:solidFill>
              <a:latin typeface="Arial Black Regular"/>
            </a:endParaRP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13146163-2619-4C37-AB73-E97BE8AD4F34}"/>
              </a:ext>
            </a:extLst>
          </p:cNvPr>
          <p:cNvSpPr txBox="1">
            <a:spLocks/>
          </p:cNvSpPr>
          <p:nvPr/>
        </p:nvSpPr>
        <p:spPr bwMode="auto">
          <a:xfrm>
            <a:off x="0" y="996946"/>
            <a:ext cx="12252960" cy="57978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defTabSz="895350" eaLnBrk="1" hangingPunct="1">
              <a:tabLst>
                <a:tab pos="269875" algn="l"/>
              </a:tabLst>
              <a:defRPr sz="24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defRPr>
            </a:lvl1pPr>
            <a:lvl2pPr defTabSz="895350" eaLnBrk="1" hangingPunct="1">
              <a:defRPr sz="1900" b="1">
                <a:solidFill>
                  <a:schemeClr val="tx2"/>
                </a:solidFill>
              </a:defRPr>
            </a:lvl2pPr>
            <a:lvl3pPr defTabSz="895350" eaLnBrk="1" hangingPunct="1">
              <a:defRPr sz="1900" b="1">
                <a:solidFill>
                  <a:schemeClr val="tx2"/>
                </a:solidFill>
              </a:defRPr>
            </a:lvl3pPr>
            <a:lvl4pPr defTabSz="895350" eaLnBrk="1" hangingPunct="1">
              <a:defRPr sz="1900" b="1">
                <a:solidFill>
                  <a:schemeClr val="tx2"/>
                </a:solidFill>
              </a:defRPr>
            </a:lvl4pPr>
            <a:lvl5pPr defTabSz="895350" eaLnBrk="1" hangingPunct="1">
              <a:defRPr sz="1900" b="1">
                <a:solidFill>
                  <a:schemeClr val="tx2"/>
                </a:solidFill>
              </a:defRPr>
            </a:lvl5pPr>
            <a:lvl6pPr marL="4572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6pPr>
            <a:lvl7pPr marL="9144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7pPr>
            <a:lvl8pPr marL="13716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8pPr>
            <a:lvl9pPr marL="18288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000" dirty="0">
                <a:solidFill>
                  <a:schemeClr val="bg1"/>
                </a:solidFill>
              </a:rPr>
              <a:t>How excited are you to be here today?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B981A6BD-046C-4683-8024-8CFF274C5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5913" y="301625"/>
            <a:ext cx="11252649" cy="66733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Arial Black Regular"/>
              </a:rPr>
              <a:t>WARM UP …</a:t>
            </a:r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1B6EBD35-DA14-4791-97FE-8F63CAB89344}"/>
              </a:ext>
            </a:extLst>
          </p:cNvPr>
          <p:cNvSpPr/>
          <p:nvPr/>
        </p:nvSpPr>
        <p:spPr>
          <a:xfrm>
            <a:off x="1326822" y="1925129"/>
            <a:ext cx="9598833" cy="560880"/>
          </a:xfrm>
          <a:custGeom>
            <a:avLst/>
            <a:gdLst>
              <a:gd name="connsiteX0" fmla="*/ 0 w 9598833"/>
              <a:gd name="connsiteY0" fmla="*/ 93482 h 560880"/>
              <a:gd name="connsiteX1" fmla="*/ 93482 w 9598833"/>
              <a:gd name="connsiteY1" fmla="*/ 0 h 560880"/>
              <a:gd name="connsiteX2" fmla="*/ 9505351 w 9598833"/>
              <a:gd name="connsiteY2" fmla="*/ 0 h 560880"/>
              <a:gd name="connsiteX3" fmla="*/ 9598833 w 9598833"/>
              <a:gd name="connsiteY3" fmla="*/ 93482 h 560880"/>
              <a:gd name="connsiteX4" fmla="*/ 9598833 w 9598833"/>
              <a:gd name="connsiteY4" fmla="*/ 467398 h 560880"/>
              <a:gd name="connsiteX5" fmla="*/ 9505351 w 9598833"/>
              <a:gd name="connsiteY5" fmla="*/ 560880 h 560880"/>
              <a:gd name="connsiteX6" fmla="*/ 93482 w 9598833"/>
              <a:gd name="connsiteY6" fmla="*/ 560880 h 560880"/>
              <a:gd name="connsiteX7" fmla="*/ 0 w 9598833"/>
              <a:gd name="connsiteY7" fmla="*/ 467398 h 560880"/>
              <a:gd name="connsiteX8" fmla="*/ 0 w 9598833"/>
              <a:gd name="connsiteY8" fmla="*/ 93482 h 56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598833" h="560880">
                <a:moveTo>
                  <a:pt x="0" y="93482"/>
                </a:moveTo>
                <a:cubicBezTo>
                  <a:pt x="0" y="41853"/>
                  <a:pt x="41853" y="0"/>
                  <a:pt x="93482" y="0"/>
                </a:cubicBezTo>
                <a:lnTo>
                  <a:pt x="9505351" y="0"/>
                </a:lnTo>
                <a:cubicBezTo>
                  <a:pt x="9556980" y="0"/>
                  <a:pt x="9598833" y="41853"/>
                  <a:pt x="9598833" y="93482"/>
                </a:cubicBezTo>
                <a:lnTo>
                  <a:pt x="9598833" y="467398"/>
                </a:lnTo>
                <a:cubicBezTo>
                  <a:pt x="9598833" y="519027"/>
                  <a:pt x="9556980" y="560880"/>
                  <a:pt x="9505351" y="560880"/>
                </a:cubicBezTo>
                <a:lnTo>
                  <a:pt x="93482" y="560880"/>
                </a:lnTo>
                <a:cubicBezTo>
                  <a:pt x="41853" y="560880"/>
                  <a:pt x="0" y="519027"/>
                  <a:pt x="0" y="467398"/>
                </a:cubicBezTo>
                <a:lnTo>
                  <a:pt x="0" y="9348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1309" tIns="27380" rIns="311309" bIns="27380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A.</a:t>
            </a:r>
            <a:r>
              <a:rPr lang="en-US" sz="2200" kern="1200" dirty="0"/>
              <a:t> </a:t>
            </a:r>
            <a:r>
              <a:rPr lang="en-US" sz="1800" kern="1200" dirty="0"/>
              <a:t>It is the fulfillment of a lifelong dream.</a:t>
            </a:r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74DA6CA4-3F79-44A3-AB26-A2CE2FA35FEC}"/>
              </a:ext>
            </a:extLst>
          </p:cNvPr>
          <p:cNvSpPr/>
          <p:nvPr/>
        </p:nvSpPr>
        <p:spPr>
          <a:xfrm>
            <a:off x="1326822" y="2786969"/>
            <a:ext cx="9598833" cy="560880"/>
          </a:xfrm>
          <a:custGeom>
            <a:avLst/>
            <a:gdLst>
              <a:gd name="connsiteX0" fmla="*/ 0 w 9598833"/>
              <a:gd name="connsiteY0" fmla="*/ 93482 h 560880"/>
              <a:gd name="connsiteX1" fmla="*/ 93482 w 9598833"/>
              <a:gd name="connsiteY1" fmla="*/ 0 h 560880"/>
              <a:gd name="connsiteX2" fmla="*/ 9505351 w 9598833"/>
              <a:gd name="connsiteY2" fmla="*/ 0 h 560880"/>
              <a:gd name="connsiteX3" fmla="*/ 9598833 w 9598833"/>
              <a:gd name="connsiteY3" fmla="*/ 93482 h 560880"/>
              <a:gd name="connsiteX4" fmla="*/ 9598833 w 9598833"/>
              <a:gd name="connsiteY4" fmla="*/ 467398 h 560880"/>
              <a:gd name="connsiteX5" fmla="*/ 9505351 w 9598833"/>
              <a:gd name="connsiteY5" fmla="*/ 560880 h 560880"/>
              <a:gd name="connsiteX6" fmla="*/ 93482 w 9598833"/>
              <a:gd name="connsiteY6" fmla="*/ 560880 h 560880"/>
              <a:gd name="connsiteX7" fmla="*/ 0 w 9598833"/>
              <a:gd name="connsiteY7" fmla="*/ 467398 h 560880"/>
              <a:gd name="connsiteX8" fmla="*/ 0 w 9598833"/>
              <a:gd name="connsiteY8" fmla="*/ 93482 h 56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598833" h="560880">
                <a:moveTo>
                  <a:pt x="0" y="93482"/>
                </a:moveTo>
                <a:cubicBezTo>
                  <a:pt x="0" y="41853"/>
                  <a:pt x="41853" y="0"/>
                  <a:pt x="93482" y="0"/>
                </a:cubicBezTo>
                <a:lnTo>
                  <a:pt x="9505351" y="0"/>
                </a:lnTo>
                <a:cubicBezTo>
                  <a:pt x="9556980" y="0"/>
                  <a:pt x="9598833" y="41853"/>
                  <a:pt x="9598833" y="93482"/>
                </a:cubicBezTo>
                <a:lnTo>
                  <a:pt x="9598833" y="467398"/>
                </a:lnTo>
                <a:cubicBezTo>
                  <a:pt x="9598833" y="519027"/>
                  <a:pt x="9556980" y="560880"/>
                  <a:pt x="9505351" y="560880"/>
                </a:cubicBezTo>
                <a:lnTo>
                  <a:pt x="93482" y="560880"/>
                </a:lnTo>
                <a:cubicBezTo>
                  <a:pt x="41853" y="560880"/>
                  <a:pt x="0" y="519027"/>
                  <a:pt x="0" y="467398"/>
                </a:cubicBezTo>
                <a:lnTo>
                  <a:pt x="0" y="9348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1309" tIns="27380" rIns="311309" bIns="27380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B. </a:t>
            </a:r>
            <a:r>
              <a:rPr lang="en-US" sz="1800" kern="1200" dirty="0"/>
              <a:t>Pretty excited. But this is about financial analysis so let's not get carried away.</a:t>
            </a: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A8956800-EA4E-4AA1-81C0-4DBF4BA567DD}"/>
              </a:ext>
            </a:extLst>
          </p:cNvPr>
          <p:cNvSpPr/>
          <p:nvPr/>
        </p:nvSpPr>
        <p:spPr>
          <a:xfrm>
            <a:off x="1326822" y="3648809"/>
            <a:ext cx="9598833" cy="560880"/>
          </a:xfrm>
          <a:custGeom>
            <a:avLst/>
            <a:gdLst>
              <a:gd name="connsiteX0" fmla="*/ 0 w 9598833"/>
              <a:gd name="connsiteY0" fmla="*/ 93482 h 560880"/>
              <a:gd name="connsiteX1" fmla="*/ 93482 w 9598833"/>
              <a:gd name="connsiteY1" fmla="*/ 0 h 560880"/>
              <a:gd name="connsiteX2" fmla="*/ 9505351 w 9598833"/>
              <a:gd name="connsiteY2" fmla="*/ 0 h 560880"/>
              <a:gd name="connsiteX3" fmla="*/ 9598833 w 9598833"/>
              <a:gd name="connsiteY3" fmla="*/ 93482 h 560880"/>
              <a:gd name="connsiteX4" fmla="*/ 9598833 w 9598833"/>
              <a:gd name="connsiteY4" fmla="*/ 467398 h 560880"/>
              <a:gd name="connsiteX5" fmla="*/ 9505351 w 9598833"/>
              <a:gd name="connsiteY5" fmla="*/ 560880 h 560880"/>
              <a:gd name="connsiteX6" fmla="*/ 93482 w 9598833"/>
              <a:gd name="connsiteY6" fmla="*/ 560880 h 560880"/>
              <a:gd name="connsiteX7" fmla="*/ 0 w 9598833"/>
              <a:gd name="connsiteY7" fmla="*/ 467398 h 560880"/>
              <a:gd name="connsiteX8" fmla="*/ 0 w 9598833"/>
              <a:gd name="connsiteY8" fmla="*/ 93482 h 56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598833" h="560880">
                <a:moveTo>
                  <a:pt x="0" y="93482"/>
                </a:moveTo>
                <a:cubicBezTo>
                  <a:pt x="0" y="41853"/>
                  <a:pt x="41853" y="0"/>
                  <a:pt x="93482" y="0"/>
                </a:cubicBezTo>
                <a:lnTo>
                  <a:pt x="9505351" y="0"/>
                </a:lnTo>
                <a:cubicBezTo>
                  <a:pt x="9556980" y="0"/>
                  <a:pt x="9598833" y="41853"/>
                  <a:pt x="9598833" y="93482"/>
                </a:cubicBezTo>
                <a:lnTo>
                  <a:pt x="9598833" y="467398"/>
                </a:lnTo>
                <a:cubicBezTo>
                  <a:pt x="9598833" y="519027"/>
                  <a:pt x="9556980" y="560880"/>
                  <a:pt x="9505351" y="560880"/>
                </a:cubicBezTo>
                <a:lnTo>
                  <a:pt x="93482" y="560880"/>
                </a:lnTo>
                <a:cubicBezTo>
                  <a:pt x="41853" y="560880"/>
                  <a:pt x="0" y="519027"/>
                  <a:pt x="0" y="467398"/>
                </a:cubicBezTo>
                <a:lnTo>
                  <a:pt x="0" y="9348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1309" tIns="27380" rIns="311309" bIns="27380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C. </a:t>
            </a:r>
            <a:r>
              <a:rPr lang="en-US" sz="1800" kern="1200" dirty="0"/>
              <a:t>Meh.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91786EA6-8636-472E-9DDF-811871252727}"/>
              </a:ext>
            </a:extLst>
          </p:cNvPr>
          <p:cNvSpPr/>
          <p:nvPr/>
        </p:nvSpPr>
        <p:spPr>
          <a:xfrm>
            <a:off x="1326822" y="4510649"/>
            <a:ext cx="9598833" cy="560880"/>
          </a:xfrm>
          <a:custGeom>
            <a:avLst/>
            <a:gdLst>
              <a:gd name="connsiteX0" fmla="*/ 0 w 9598833"/>
              <a:gd name="connsiteY0" fmla="*/ 93482 h 560880"/>
              <a:gd name="connsiteX1" fmla="*/ 93482 w 9598833"/>
              <a:gd name="connsiteY1" fmla="*/ 0 h 560880"/>
              <a:gd name="connsiteX2" fmla="*/ 9505351 w 9598833"/>
              <a:gd name="connsiteY2" fmla="*/ 0 h 560880"/>
              <a:gd name="connsiteX3" fmla="*/ 9598833 w 9598833"/>
              <a:gd name="connsiteY3" fmla="*/ 93482 h 560880"/>
              <a:gd name="connsiteX4" fmla="*/ 9598833 w 9598833"/>
              <a:gd name="connsiteY4" fmla="*/ 467398 h 560880"/>
              <a:gd name="connsiteX5" fmla="*/ 9505351 w 9598833"/>
              <a:gd name="connsiteY5" fmla="*/ 560880 h 560880"/>
              <a:gd name="connsiteX6" fmla="*/ 93482 w 9598833"/>
              <a:gd name="connsiteY6" fmla="*/ 560880 h 560880"/>
              <a:gd name="connsiteX7" fmla="*/ 0 w 9598833"/>
              <a:gd name="connsiteY7" fmla="*/ 467398 h 560880"/>
              <a:gd name="connsiteX8" fmla="*/ 0 w 9598833"/>
              <a:gd name="connsiteY8" fmla="*/ 93482 h 56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598833" h="560880">
                <a:moveTo>
                  <a:pt x="0" y="93482"/>
                </a:moveTo>
                <a:cubicBezTo>
                  <a:pt x="0" y="41853"/>
                  <a:pt x="41853" y="0"/>
                  <a:pt x="93482" y="0"/>
                </a:cubicBezTo>
                <a:lnTo>
                  <a:pt x="9505351" y="0"/>
                </a:lnTo>
                <a:cubicBezTo>
                  <a:pt x="9556980" y="0"/>
                  <a:pt x="9598833" y="41853"/>
                  <a:pt x="9598833" y="93482"/>
                </a:cubicBezTo>
                <a:lnTo>
                  <a:pt x="9598833" y="467398"/>
                </a:lnTo>
                <a:cubicBezTo>
                  <a:pt x="9598833" y="519027"/>
                  <a:pt x="9556980" y="560880"/>
                  <a:pt x="9505351" y="560880"/>
                </a:cubicBezTo>
                <a:lnTo>
                  <a:pt x="93482" y="560880"/>
                </a:lnTo>
                <a:cubicBezTo>
                  <a:pt x="41853" y="560880"/>
                  <a:pt x="0" y="519027"/>
                  <a:pt x="0" y="467398"/>
                </a:cubicBezTo>
                <a:lnTo>
                  <a:pt x="0" y="9348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1309" tIns="27380" rIns="311309" bIns="27380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D. </a:t>
            </a:r>
            <a:r>
              <a:rPr lang="en-US" sz="1800" kern="1200" dirty="0"/>
              <a:t>I'm only here because my boss made me join.</a:t>
            </a: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74D4E508-79D2-4AA8-AEEA-C4618734E63C}"/>
              </a:ext>
            </a:extLst>
          </p:cNvPr>
          <p:cNvSpPr/>
          <p:nvPr/>
        </p:nvSpPr>
        <p:spPr>
          <a:xfrm>
            <a:off x="1326822" y="5372489"/>
            <a:ext cx="9598833" cy="560880"/>
          </a:xfrm>
          <a:custGeom>
            <a:avLst/>
            <a:gdLst>
              <a:gd name="connsiteX0" fmla="*/ 0 w 9598833"/>
              <a:gd name="connsiteY0" fmla="*/ 93482 h 560880"/>
              <a:gd name="connsiteX1" fmla="*/ 93482 w 9598833"/>
              <a:gd name="connsiteY1" fmla="*/ 0 h 560880"/>
              <a:gd name="connsiteX2" fmla="*/ 9505351 w 9598833"/>
              <a:gd name="connsiteY2" fmla="*/ 0 h 560880"/>
              <a:gd name="connsiteX3" fmla="*/ 9598833 w 9598833"/>
              <a:gd name="connsiteY3" fmla="*/ 93482 h 560880"/>
              <a:gd name="connsiteX4" fmla="*/ 9598833 w 9598833"/>
              <a:gd name="connsiteY4" fmla="*/ 467398 h 560880"/>
              <a:gd name="connsiteX5" fmla="*/ 9505351 w 9598833"/>
              <a:gd name="connsiteY5" fmla="*/ 560880 h 560880"/>
              <a:gd name="connsiteX6" fmla="*/ 93482 w 9598833"/>
              <a:gd name="connsiteY6" fmla="*/ 560880 h 560880"/>
              <a:gd name="connsiteX7" fmla="*/ 0 w 9598833"/>
              <a:gd name="connsiteY7" fmla="*/ 467398 h 560880"/>
              <a:gd name="connsiteX8" fmla="*/ 0 w 9598833"/>
              <a:gd name="connsiteY8" fmla="*/ 93482 h 56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598833" h="560880">
                <a:moveTo>
                  <a:pt x="0" y="93482"/>
                </a:moveTo>
                <a:cubicBezTo>
                  <a:pt x="0" y="41853"/>
                  <a:pt x="41853" y="0"/>
                  <a:pt x="93482" y="0"/>
                </a:cubicBezTo>
                <a:lnTo>
                  <a:pt x="9505351" y="0"/>
                </a:lnTo>
                <a:cubicBezTo>
                  <a:pt x="9556980" y="0"/>
                  <a:pt x="9598833" y="41853"/>
                  <a:pt x="9598833" y="93482"/>
                </a:cubicBezTo>
                <a:lnTo>
                  <a:pt x="9598833" y="467398"/>
                </a:lnTo>
                <a:cubicBezTo>
                  <a:pt x="9598833" y="519027"/>
                  <a:pt x="9556980" y="560880"/>
                  <a:pt x="9505351" y="560880"/>
                </a:cubicBezTo>
                <a:lnTo>
                  <a:pt x="93482" y="560880"/>
                </a:lnTo>
                <a:cubicBezTo>
                  <a:pt x="41853" y="560880"/>
                  <a:pt x="0" y="519027"/>
                  <a:pt x="0" y="467398"/>
                </a:cubicBezTo>
                <a:lnTo>
                  <a:pt x="0" y="9348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11309" tIns="27380" rIns="311309" bIns="27380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E. </a:t>
            </a:r>
            <a:r>
              <a:rPr lang="en-US" sz="1800" kern="1200" dirty="0"/>
              <a:t>I </a:t>
            </a:r>
            <a:r>
              <a:rPr lang="en-US" dirty="0"/>
              <a:t>expect a day of excruciating torture</a:t>
            </a:r>
            <a:r>
              <a:rPr lang="en-US" sz="1800" kern="1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27102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29" grpId="0" animBg="1"/>
      <p:bldP spid="31" grpId="0" animBg="1"/>
      <p:bldP spid="33" grpId="0" animBg="1"/>
      <p:bldP spid="35" grpId="0" animBg="1"/>
      <p:bldP spid="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5">
            <a:extLst>
              <a:ext uri="{FF2B5EF4-FFF2-40B4-BE49-F238E27FC236}">
                <a16:creationId xmlns:a16="http://schemas.microsoft.com/office/drawing/2014/main" id="{7D6C3054-8D58-4FC5-896A-DE802FCC9A13}"/>
              </a:ext>
            </a:extLst>
          </p:cNvPr>
          <p:cNvSpPr txBox="1">
            <a:spLocks noChangeArrowheads="1"/>
          </p:cNvSpPr>
          <p:nvPr/>
        </p:nvSpPr>
        <p:spPr>
          <a:xfrm>
            <a:off x="495699" y="206585"/>
            <a:ext cx="11315700" cy="522460"/>
          </a:xfrm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 cap="none" baseline="0">
                <a:solidFill>
                  <a:schemeClr val="tx2">
                    <a:lumMod val="85000"/>
                    <a:lumOff val="15000"/>
                  </a:schemeClr>
                </a:solidFill>
                <a:latin typeface="Arial Black" panose="020B0604020202020204" pitchFamily="34" charset="0"/>
                <a:ea typeface="+mj-ea"/>
                <a:cs typeface="Arial Black" panose="020B0604020202020204" pitchFamily="34" charset="0"/>
              </a:defRPr>
            </a:lvl1pPr>
          </a:lstStyle>
          <a:p>
            <a:endParaRPr lang="en-US" b="1" dirty="0">
              <a:solidFill>
                <a:schemeClr val="tx1"/>
              </a:solidFill>
              <a:latin typeface="Arial Black Regular"/>
            </a:endParaRP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13146163-2619-4C37-AB73-E97BE8AD4F34}"/>
              </a:ext>
            </a:extLst>
          </p:cNvPr>
          <p:cNvSpPr txBox="1">
            <a:spLocks/>
          </p:cNvSpPr>
          <p:nvPr/>
        </p:nvSpPr>
        <p:spPr bwMode="auto">
          <a:xfrm>
            <a:off x="0" y="771186"/>
            <a:ext cx="12192000" cy="6673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defTabSz="895350" eaLnBrk="1" hangingPunct="1">
              <a:tabLst>
                <a:tab pos="269875" algn="l"/>
              </a:tabLst>
              <a:defRPr sz="24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defRPr>
            </a:lvl1pPr>
            <a:lvl2pPr defTabSz="895350" eaLnBrk="1" hangingPunct="1">
              <a:defRPr sz="1900" b="1">
                <a:solidFill>
                  <a:schemeClr val="tx2"/>
                </a:solidFill>
              </a:defRPr>
            </a:lvl2pPr>
            <a:lvl3pPr defTabSz="895350" eaLnBrk="1" hangingPunct="1">
              <a:defRPr sz="1900" b="1">
                <a:solidFill>
                  <a:schemeClr val="tx2"/>
                </a:solidFill>
              </a:defRPr>
            </a:lvl3pPr>
            <a:lvl4pPr defTabSz="895350" eaLnBrk="1" hangingPunct="1">
              <a:defRPr sz="1900" b="1">
                <a:solidFill>
                  <a:schemeClr val="tx2"/>
                </a:solidFill>
              </a:defRPr>
            </a:lvl4pPr>
            <a:lvl5pPr defTabSz="895350" eaLnBrk="1" hangingPunct="1">
              <a:defRPr sz="1900" b="1">
                <a:solidFill>
                  <a:schemeClr val="tx2"/>
                </a:solidFill>
              </a:defRPr>
            </a:lvl5pPr>
            <a:lvl6pPr marL="4572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6pPr>
            <a:lvl7pPr marL="9144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7pPr>
            <a:lvl8pPr marL="13716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8pPr>
            <a:lvl9pPr marL="18288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000" dirty="0">
                <a:solidFill>
                  <a:schemeClr val="bg1"/>
                </a:solidFill>
              </a:rPr>
              <a:t>Overall, do you believe this process will lead to a better tools and diagnostics to measure and report performance?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B981A6BD-046C-4683-8024-8CFF274C5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699" y="195658"/>
            <a:ext cx="11252649" cy="66733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Arial Black Regular"/>
              </a:rPr>
              <a:t>QUESTION 1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BD8D1FB0-93C3-4C91-8D1B-94D99D785B28}"/>
              </a:ext>
            </a:extLst>
          </p:cNvPr>
          <p:cNvSpPr/>
          <p:nvPr/>
        </p:nvSpPr>
        <p:spPr>
          <a:xfrm>
            <a:off x="1307139" y="1576612"/>
            <a:ext cx="9667956" cy="560880"/>
          </a:xfrm>
          <a:custGeom>
            <a:avLst/>
            <a:gdLst>
              <a:gd name="connsiteX0" fmla="*/ 0 w 9667956"/>
              <a:gd name="connsiteY0" fmla="*/ 93482 h 560880"/>
              <a:gd name="connsiteX1" fmla="*/ 93482 w 9667956"/>
              <a:gd name="connsiteY1" fmla="*/ 0 h 560880"/>
              <a:gd name="connsiteX2" fmla="*/ 9574474 w 9667956"/>
              <a:gd name="connsiteY2" fmla="*/ 0 h 560880"/>
              <a:gd name="connsiteX3" fmla="*/ 9667956 w 9667956"/>
              <a:gd name="connsiteY3" fmla="*/ 93482 h 560880"/>
              <a:gd name="connsiteX4" fmla="*/ 9667956 w 9667956"/>
              <a:gd name="connsiteY4" fmla="*/ 467398 h 560880"/>
              <a:gd name="connsiteX5" fmla="*/ 9574474 w 9667956"/>
              <a:gd name="connsiteY5" fmla="*/ 560880 h 560880"/>
              <a:gd name="connsiteX6" fmla="*/ 93482 w 9667956"/>
              <a:gd name="connsiteY6" fmla="*/ 560880 h 560880"/>
              <a:gd name="connsiteX7" fmla="*/ 0 w 9667956"/>
              <a:gd name="connsiteY7" fmla="*/ 467398 h 560880"/>
              <a:gd name="connsiteX8" fmla="*/ 0 w 9667956"/>
              <a:gd name="connsiteY8" fmla="*/ 93482 h 56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667956" h="560880">
                <a:moveTo>
                  <a:pt x="0" y="93482"/>
                </a:moveTo>
                <a:cubicBezTo>
                  <a:pt x="0" y="41853"/>
                  <a:pt x="41853" y="0"/>
                  <a:pt x="93482" y="0"/>
                </a:cubicBezTo>
                <a:lnTo>
                  <a:pt x="9574474" y="0"/>
                </a:lnTo>
                <a:cubicBezTo>
                  <a:pt x="9626103" y="0"/>
                  <a:pt x="9667956" y="41853"/>
                  <a:pt x="9667956" y="93482"/>
                </a:cubicBezTo>
                <a:lnTo>
                  <a:pt x="9667956" y="467398"/>
                </a:lnTo>
                <a:cubicBezTo>
                  <a:pt x="9667956" y="519027"/>
                  <a:pt x="9626103" y="560880"/>
                  <a:pt x="9574474" y="560880"/>
                </a:cubicBezTo>
                <a:lnTo>
                  <a:pt x="93482" y="560880"/>
                </a:lnTo>
                <a:cubicBezTo>
                  <a:pt x="41853" y="560880"/>
                  <a:pt x="0" y="519027"/>
                  <a:pt x="0" y="467398"/>
                </a:cubicBezTo>
                <a:lnTo>
                  <a:pt x="0" y="9348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6325" tIns="27380" rIns="336325" bIns="27380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A.  Yes! </a:t>
            </a:r>
            <a:r>
              <a:rPr lang="en-US" sz="1800" kern="1200" dirty="0"/>
              <a:t>Without question, I think this process, led by these institutions, will lead to a reporting mechanism that is credible (robust, well thought-through).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CBE1C21-93F0-4045-A246-EFFDB0720560}"/>
              </a:ext>
            </a:extLst>
          </p:cNvPr>
          <p:cNvSpPr/>
          <p:nvPr/>
        </p:nvSpPr>
        <p:spPr>
          <a:xfrm>
            <a:off x="1307139" y="2438452"/>
            <a:ext cx="9667956" cy="560880"/>
          </a:xfrm>
          <a:custGeom>
            <a:avLst/>
            <a:gdLst>
              <a:gd name="connsiteX0" fmla="*/ 0 w 9667956"/>
              <a:gd name="connsiteY0" fmla="*/ 93482 h 560880"/>
              <a:gd name="connsiteX1" fmla="*/ 93482 w 9667956"/>
              <a:gd name="connsiteY1" fmla="*/ 0 h 560880"/>
              <a:gd name="connsiteX2" fmla="*/ 9574474 w 9667956"/>
              <a:gd name="connsiteY2" fmla="*/ 0 h 560880"/>
              <a:gd name="connsiteX3" fmla="*/ 9667956 w 9667956"/>
              <a:gd name="connsiteY3" fmla="*/ 93482 h 560880"/>
              <a:gd name="connsiteX4" fmla="*/ 9667956 w 9667956"/>
              <a:gd name="connsiteY4" fmla="*/ 467398 h 560880"/>
              <a:gd name="connsiteX5" fmla="*/ 9574474 w 9667956"/>
              <a:gd name="connsiteY5" fmla="*/ 560880 h 560880"/>
              <a:gd name="connsiteX6" fmla="*/ 93482 w 9667956"/>
              <a:gd name="connsiteY6" fmla="*/ 560880 h 560880"/>
              <a:gd name="connsiteX7" fmla="*/ 0 w 9667956"/>
              <a:gd name="connsiteY7" fmla="*/ 467398 h 560880"/>
              <a:gd name="connsiteX8" fmla="*/ 0 w 9667956"/>
              <a:gd name="connsiteY8" fmla="*/ 93482 h 56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667956" h="560880">
                <a:moveTo>
                  <a:pt x="0" y="93482"/>
                </a:moveTo>
                <a:cubicBezTo>
                  <a:pt x="0" y="41853"/>
                  <a:pt x="41853" y="0"/>
                  <a:pt x="93482" y="0"/>
                </a:cubicBezTo>
                <a:lnTo>
                  <a:pt x="9574474" y="0"/>
                </a:lnTo>
                <a:cubicBezTo>
                  <a:pt x="9626103" y="0"/>
                  <a:pt x="9667956" y="41853"/>
                  <a:pt x="9667956" y="93482"/>
                </a:cubicBezTo>
                <a:lnTo>
                  <a:pt x="9667956" y="467398"/>
                </a:lnTo>
                <a:cubicBezTo>
                  <a:pt x="9667956" y="519027"/>
                  <a:pt x="9626103" y="560880"/>
                  <a:pt x="9574474" y="560880"/>
                </a:cubicBezTo>
                <a:lnTo>
                  <a:pt x="93482" y="560880"/>
                </a:lnTo>
                <a:cubicBezTo>
                  <a:pt x="41853" y="560880"/>
                  <a:pt x="0" y="519027"/>
                  <a:pt x="0" y="467398"/>
                </a:cubicBezTo>
                <a:lnTo>
                  <a:pt x="0" y="9348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6325" tIns="27380" rIns="336325" bIns="27380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B. Yes, but … </a:t>
            </a:r>
            <a:r>
              <a:rPr lang="en-US" sz="1800" kern="1200" dirty="0"/>
              <a:t>I think the overall outline of the process is solid, but we should address a few minor details to make more effective.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BEE9EB9-14CA-467D-A099-9A652FA3FA2A}"/>
              </a:ext>
            </a:extLst>
          </p:cNvPr>
          <p:cNvSpPr/>
          <p:nvPr/>
        </p:nvSpPr>
        <p:spPr>
          <a:xfrm>
            <a:off x="1307139" y="3300292"/>
            <a:ext cx="9667956" cy="560880"/>
          </a:xfrm>
          <a:custGeom>
            <a:avLst/>
            <a:gdLst>
              <a:gd name="connsiteX0" fmla="*/ 0 w 9667956"/>
              <a:gd name="connsiteY0" fmla="*/ 93482 h 560880"/>
              <a:gd name="connsiteX1" fmla="*/ 93482 w 9667956"/>
              <a:gd name="connsiteY1" fmla="*/ 0 h 560880"/>
              <a:gd name="connsiteX2" fmla="*/ 9574474 w 9667956"/>
              <a:gd name="connsiteY2" fmla="*/ 0 h 560880"/>
              <a:gd name="connsiteX3" fmla="*/ 9667956 w 9667956"/>
              <a:gd name="connsiteY3" fmla="*/ 93482 h 560880"/>
              <a:gd name="connsiteX4" fmla="*/ 9667956 w 9667956"/>
              <a:gd name="connsiteY4" fmla="*/ 467398 h 560880"/>
              <a:gd name="connsiteX5" fmla="*/ 9574474 w 9667956"/>
              <a:gd name="connsiteY5" fmla="*/ 560880 h 560880"/>
              <a:gd name="connsiteX6" fmla="*/ 93482 w 9667956"/>
              <a:gd name="connsiteY6" fmla="*/ 560880 h 560880"/>
              <a:gd name="connsiteX7" fmla="*/ 0 w 9667956"/>
              <a:gd name="connsiteY7" fmla="*/ 467398 h 560880"/>
              <a:gd name="connsiteX8" fmla="*/ 0 w 9667956"/>
              <a:gd name="connsiteY8" fmla="*/ 93482 h 56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667956" h="560880">
                <a:moveTo>
                  <a:pt x="0" y="93482"/>
                </a:moveTo>
                <a:cubicBezTo>
                  <a:pt x="0" y="41853"/>
                  <a:pt x="41853" y="0"/>
                  <a:pt x="93482" y="0"/>
                </a:cubicBezTo>
                <a:lnTo>
                  <a:pt x="9574474" y="0"/>
                </a:lnTo>
                <a:cubicBezTo>
                  <a:pt x="9626103" y="0"/>
                  <a:pt x="9667956" y="41853"/>
                  <a:pt x="9667956" y="93482"/>
                </a:cubicBezTo>
                <a:lnTo>
                  <a:pt x="9667956" y="467398"/>
                </a:lnTo>
                <a:cubicBezTo>
                  <a:pt x="9667956" y="519027"/>
                  <a:pt x="9626103" y="560880"/>
                  <a:pt x="9574474" y="560880"/>
                </a:cubicBezTo>
                <a:lnTo>
                  <a:pt x="93482" y="560880"/>
                </a:lnTo>
                <a:cubicBezTo>
                  <a:pt x="41853" y="560880"/>
                  <a:pt x="0" y="519027"/>
                  <a:pt x="0" y="467398"/>
                </a:cubicBezTo>
                <a:lnTo>
                  <a:pt x="0" y="9348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6325" tIns="27380" rIns="336325" bIns="27380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C. Maybe. </a:t>
            </a:r>
            <a:r>
              <a:rPr lang="en-US" sz="1800" kern="1200" dirty="0"/>
              <a:t>The objective is on the mark, but some fundamental issues need to be addressed to maximize the value of this initiative.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3897FCB-2182-483A-A406-642971365660}"/>
              </a:ext>
            </a:extLst>
          </p:cNvPr>
          <p:cNvSpPr/>
          <p:nvPr/>
        </p:nvSpPr>
        <p:spPr>
          <a:xfrm>
            <a:off x="1307139" y="4162132"/>
            <a:ext cx="9667956" cy="809905"/>
          </a:xfrm>
          <a:custGeom>
            <a:avLst/>
            <a:gdLst>
              <a:gd name="connsiteX0" fmla="*/ 0 w 9667956"/>
              <a:gd name="connsiteY0" fmla="*/ 134987 h 809905"/>
              <a:gd name="connsiteX1" fmla="*/ 134987 w 9667956"/>
              <a:gd name="connsiteY1" fmla="*/ 0 h 809905"/>
              <a:gd name="connsiteX2" fmla="*/ 9532969 w 9667956"/>
              <a:gd name="connsiteY2" fmla="*/ 0 h 809905"/>
              <a:gd name="connsiteX3" fmla="*/ 9667956 w 9667956"/>
              <a:gd name="connsiteY3" fmla="*/ 134987 h 809905"/>
              <a:gd name="connsiteX4" fmla="*/ 9667956 w 9667956"/>
              <a:gd name="connsiteY4" fmla="*/ 674918 h 809905"/>
              <a:gd name="connsiteX5" fmla="*/ 9532969 w 9667956"/>
              <a:gd name="connsiteY5" fmla="*/ 809905 h 809905"/>
              <a:gd name="connsiteX6" fmla="*/ 134987 w 9667956"/>
              <a:gd name="connsiteY6" fmla="*/ 809905 h 809905"/>
              <a:gd name="connsiteX7" fmla="*/ 0 w 9667956"/>
              <a:gd name="connsiteY7" fmla="*/ 674918 h 809905"/>
              <a:gd name="connsiteX8" fmla="*/ 0 w 9667956"/>
              <a:gd name="connsiteY8" fmla="*/ 134987 h 809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667956" h="809905">
                <a:moveTo>
                  <a:pt x="0" y="134987"/>
                </a:moveTo>
                <a:cubicBezTo>
                  <a:pt x="0" y="60436"/>
                  <a:pt x="60436" y="0"/>
                  <a:pt x="134987" y="0"/>
                </a:cubicBezTo>
                <a:lnTo>
                  <a:pt x="9532969" y="0"/>
                </a:lnTo>
                <a:cubicBezTo>
                  <a:pt x="9607520" y="0"/>
                  <a:pt x="9667956" y="60436"/>
                  <a:pt x="9667956" y="134987"/>
                </a:cubicBezTo>
                <a:lnTo>
                  <a:pt x="9667956" y="674918"/>
                </a:lnTo>
                <a:cubicBezTo>
                  <a:pt x="9667956" y="749469"/>
                  <a:pt x="9607520" y="809905"/>
                  <a:pt x="9532969" y="809905"/>
                </a:cubicBezTo>
                <a:lnTo>
                  <a:pt x="134987" y="809905"/>
                </a:lnTo>
                <a:cubicBezTo>
                  <a:pt x="60436" y="809905"/>
                  <a:pt x="0" y="749469"/>
                  <a:pt x="0" y="674918"/>
                </a:cubicBezTo>
                <a:lnTo>
                  <a:pt x="0" y="134987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8481" tIns="39536" rIns="348481" bIns="39536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D. It’s a long shot! </a:t>
            </a:r>
            <a:r>
              <a:rPr lang="en-US" sz="1800" kern="1200" dirty="0"/>
              <a:t>I don’t think this proposed process will lead to a credible mechanism (i.e., it’s too complex, there are too many participants, the decision-making process is too convoluted, etc.).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8382DAF-A102-47CF-B8F6-0E7BEC53ADAA}"/>
              </a:ext>
            </a:extLst>
          </p:cNvPr>
          <p:cNvSpPr/>
          <p:nvPr/>
        </p:nvSpPr>
        <p:spPr>
          <a:xfrm>
            <a:off x="1307139" y="5272997"/>
            <a:ext cx="9667956" cy="560880"/>
          </a:xfrm>
          <a:custGeom>
            <a:avLst/>
            <a:gdLst>
              <a:gd name="connsiteX0" fmla="*/ 0 w 9667956"/>
              <a:gd name="connsiteY0" fmla="*/ 93482 h 560880"/>
              <a:gd name="connsiteX1" fmla="*/ 93482 w 9667956"/>
              <a:gd name="connsiteY1" fmla="*/ 0 h 560880"/>
              <a:gd name="connsiteX2" fmla="*/ 9574474 w 9667956"/>
              <a:gd name="connsiteY2" fmla="*/ 0 h 560880"/>
              <a:gd name="connsiteX3" fmla="*/ 9667956 w 9667956"/>
              <a:gd name="connsiteY3" fmla="*/ 93482 h 560880"/>
              <a:gd name="connsiteX4" fmla="*/ 9667956 w 9667956"/>
              <a:gd name="connsiteY4" fmla="*/ 467398 h 560880"/>
              <a:gd name="connsiteX5" fmla="*/ 9574474 w 9667956"/>
              <a:gd name="connsiteY5" fmla="*/ 560880 h 560880"/>
              <a:gd name="connsiteX6" fmla="*/ 93482 w 9667956"/>
              <a:gd name="connsiteY6" fmla="*/ 560880 h 560880"/>
              <a:gd name="connsiteX7" fmla="*/ 0 w 9667956"/>
              <a:gd name="connsiteY7" fmla="*/ 467398 h 560880"/>
              <a:gd name="connsiteX8" fmla="*/ 0 w 9667956"/>
              <a:gd name="connsiteY8" fmla="*/ 93482 h 56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667956" h="560880">
                <a:moveTo>
                  <a:pt x="0" y="93482"/>
                </a:moveTo>
                <a:cubicBezTo>
                  <a:pt x="0" y="41853"/>
                  <a:pt x="41853" y="0"/>
                  <a:pt x="93482" y="0"/>
                </a:cubicBezTo>
                <a:lnTo>
                  <a:pt x="9574474" y="0"/>
                </a:lnTo>
                <a:cubicBezTo>
                  <a:pt x="9626103" y="0"/>
                  <a:pt x="9667956" y="41853"/>
                  <a:pt x="9667956" y="93482"/>
                </a:cubicBezTo>
                <a:lnTo>
                  <a:pt x="9667956" y="467398"/>
                </a:lnTo>
                <a:cubicBezTo>
                  <a:pt x="9667956" y="519027"/>
                  <a:pt x="9626103" y="560880"/>
                  <a:pt x="9574474" y="560880"/>
                </a:cubicBezTo>
                <a:lnTo>
                  <a:pt x="93482" y="560880"/>
                </a:lnTo>
                <a:cubicBezTo>
                  <a:pt x="41853" y="560880"/>
                  <a:pt x="0" y="519027"/>
                  <a:pt x="0" y="467398"/>
                </a:cubicBezTo>
                <a:lnTo>
                  <a:pt x="0" y="9348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6325" tIns="27380" rIns="336325" bIns="27380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E. </a:t>
            </a:r>
            <a:r>
              <a:rPr lang="en-US" sz="1800" kern="1200" dirty="0"/>
              <a:t>I just want </a:t>
            </a:r>
            <a:r>
              <a:rPr lang="en-US" sz="2200" b="1" kern="1200" dirty="0"/>
              <a:t>more coffee</a:t>
            </a:r>
            <a:r>
              <a:rPr lang="en-US" sz="1800" kern="1200" dirty="0"/>
              <a:t>, please.</a:t>
            </a:r>
          </a:p>
        </p:txBody>
      </p:sp>
    </p:spTree>
    <p:extLst>
      <p:ext uri="{BB962C8B-B14F-4D97-AF65-F5344CB8AC3E}">
        <p14:creationId xmlns:p14="http://schemas.microsoft.com/office/powerpoint/2010/main" val="199540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5" grpId="0" animBg="1"/>
      <p:bldP spid="7" grpId="0" animBg="1"/>
      <p:bldP spid="9" grpId="0" animBg="1"/>
      <p:bldP spid="11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5">
            <a:extLst>
              <a:ext uri="{FF2B5EF4-FFF2-40B4-BE49-F238E27FC236}">
                <a16:creationId xmlns:a16="http://schemas.microsoft.com/office/drawing/2014/main" id="{7D6C3054-8D58-4FC5-896A-DE802FCC9A13}"/>
              </a:ext>
            </a:extLst>
          </p:cNvPr>
          <p:cNvSpPr txBox="1">
            <a:spLocks noChangeArrowheads="1"/>
          </p:cNvSpPr>
          <p:nvPr/>
        </p:nvSpPr>
        <p:spPr>
          <a:xfrm>
            <a:off x="495699" y="206585"/>
            <a:ext cx="11315700" cy="522460"/>
          </a:xfrm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 cap="none" baseline="0">
                <a:solidFill>
                  <a:schemeClr val="tx2">
                    <a:lumMod val="85000"/>
                    <a:lumOff val="15000"/>
                  </a:schemeClr>
                </a:solidFill>
                <a:latin typeface="Arial Black" panose="020B0604020202020204" pitchFamily="34" charset="0"/>
                <a:ea typeface="+mj-ea"/>
                <a:cs typeface="Arial Black" panose="020B0604020202020204" pitchFamily="34" charset="0"/>
              </a:defRPr>
            </a:lvl1pPr>
          </a:lstStyle>
          <a:p>
            <a:endParaRPr lang="en-US" b="1" dirty="0">
              <a:solidFill>
                <a:schemeClr val="tx1"/>
              </a:solidFill>
              <a:latin typeface="Arial Black Regular"/>
            </a:endParaRP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13146163-2619-4C37-AB73-E97BE8AD4F34}"/>
              </a:ext>
            </a:extLst>
          </p:cNvPr>
          <p:cNvSpPr txBox="1">
            <a:spLocks/>
          </p:cNvSpPr>
          <p:nvPr/>
        </p:nvSpPr>
        <p:spPr bwMode="auto">
          <a:xfrm>
            <a:off x="0" y="771186"/>
            <a:ext cx="12192000" cy="6673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defTabSz="895350" eaLnBrk="1" hangingPunct="1">
              <a:tabLst>
                <a:tab pos="269875" algn="l"/>
              </a:tabLst>
              <a:defRPr sz="24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defRPr>
            </a:lvl1pPr>
            <a:lvl2pPr defTabSz="895350" eaLnBrk="1" hangingPunct="1">
              <a:defRPr sz="1900" b="1">
                <a:solidFill>
                  <a:schemeClr val="tx2"/>
                </a:solidFill>
              </a:defRPr>
            </a:lvl2pPr>
            <a:lvl3pPr defTabSz="895350" eaLnBrk="1" hangingPunct="1">
              <a:defRPr sz="1900" b="1">
                <a:solidFill>
                  <a:schemeClr val="tx2"/>
                </a:solidFill>
              </a:defRPr>
            </a:lvl3pPr>
            <a:lvl4pPr defTabSz="895350" eaLnBrk="1" hangingPunct="1">
              <a:defRPr sz="1900" b="1">
                <a:solidFill>
                  <a:schemeClr val="tx2"/>
                </a:solidFill>
              </a:defRPr>
            </a:lvl4pPr>
            <a:lvl5pPr defTabSz="895350" eaLnBrk="1" hangingPunct="1">
              <a:defRPr sz="1900" b="1">
                <a:solidFill>
                  <a:schemeClr val="tx2"/>
                </a:solidFill>
              </a:defRPr>
            </a:lvl5pPr>
            <a:lvl6pPr marL="4572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6pPr>
            <a:lvl7pPr marL="9144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7pPr>
            <a:lvl8pPr marL="13716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8pPr>
            <a:lvl9pPr marL="18288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000" dirty="0">
                <a:solidFill>
                  <a:schemeClr val="bg1"/>
                </a:solidFill>
              </a:rPr>
              <a:t>Recognizing the challenge of balancing between inclusiveness and efficiency,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do you think we struck the balance correctly?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B981A6BD-046C-4683-8024-8CFF274C5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699" y="195658"/>
            <a:ext cx="11252649" cy="66733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Arial Black Regular"/>
              </a:rPr>
              <a:t>QUESTION 2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BAA8720-E7E1-452A-96D2-61FA1ADD44B6}"/>
              </a:ext>
            </a:extLst>
          </p:cNvPr>
          <p:cNvSpPr/>
          <p:nvPr/>
        </p:nvSpPr>
        <p:spPr>
          <a:xfrm>
            <a:off x="944521" y="1630862"/>
            <a:ext cx="10382099" cy="876347"/>
          </a:xfrm>
          <a:custGeom>
            <a:avLst/>
            <a:gdLst>
              <a:gd name="connsiteX0" fmla="*/ 0 w 10382099"/>
              <a:gd name="connsiteY0" fmla="*/ 146061 h 876347"/>
              <a:gd name="connsiteX1" fmla="*/ 146061 w 10382099"/>
              <a:gd name="connsiteY1" fmla="*/ 0 h 876347"/>
              <a:gd name="connsiteX2" fmla="*/ 10236038 w 10382099"/>
              <a:gd name="connsiteY2" fmla="*/ 0 h 876347"/>
              <a:gd name="connsiteX3" fmla="*/ 10382099 w 10382099"/>
              <a:gd name="connsiteY3" fmla="*/ 146061 h 876347"/>
              <a:gd name="connsiteX4" fmla="*/ 10382099 w 10382099"/>
              <a:gd name="connsiteY4" fmla="*/ 730286 h 876347"/>
              <a:gd name="connsiteX5" fmla="*/ 10236038 w 10382099"/>
              <a:gd name="connsiteY5" fmla="*/ 876347 h 876347"/>
              <a:gd name="connsiteX6" fmla="*/ 146061 w 10382099"/>
              <a:gd name="connsiteY6" fmla="*/ 876347 h 876347"/>
              <a:gd name="connsiteX7" fmla="*/ 0 w 10382099"/>
              <a:gd name="connsiteY7" fmla="*/ 730286 h 876347"/>
              <a:gd name="connsiteX8" fmla="*/ 0 w 10382099"/>
              <a:gd name="connsiteY8" fmla="*/ 146061 h 876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82099" h="876347">
                <a:moveTo>
                  <a:pt x="0" y="146061"/>
                </a:moveTo>
                <a:cubicBezTo>
                  <a:pt x="0" y="65394"/>
                  <a:pt x="65394" y="0"/>
                  <a:pt x="146061" y="0"/>
                </a:cubicBezTo>
                <a:lnTo>
                  <a:pt x="10236038" y="0"/>
                </a:lnTo>
                <a:cubicBezTo>
                  <a:pt x="10316705" y="0"/>
                  <a:pt x="10382099" y="65394"/>
                  <a:pt x="10382099" y="146061"/>
                </a:cubicBezTo>
                <a:lnTo>
                  <a:pt x="10382099" y="730286"/>
                </a:lnTo>
                <a:cubicBezTo>
                  <a:pt x="10382099" y="810953"/>
                  <a:pt x="10316705" y="876347"/>
                  <a:pt x="10236038" y="876347"/>
                </a:cubicBezTo>
                <a:lnTo>
                  <a:pt x="146061" y="876347"/>
                </a:lnTo>
                <a:cubicBezTo>
                  <a:pt x="65394" y="876347"/>
                  <a:pt x="0" y="810953"/>
                  <a:pt x="0" y="730286"/>
                </a:cubicBezTo>
                <a:lnTo>
                  <a:pt x="0" y="14606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9041" tIns="42780" rIns="349041" bIns="42780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A.  No, we need more inclusiveness. </a:t>
            </a:r>
            <a:r>
              <a:rPr lang="en-US" sz="1800" kern="1200" dirty="0"/>
              <a:t>The process seems driven by just a few organizations and several voices will not be sufficiently heard. It may be more inefficient to be more inclusive, but it is worth the time and effort. 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07BBE42-9E5A-4F15-9C15-157DBC4FBF9F}"/>
              </a:ext>
            </a:extLst>
          </p:cNvPr>
          <p:cNvSpPr/>
          <p:nvPr/>
        </p:nvSpPr>
        <p:spPr>
          <a:xfrm>
            <a:off x="944521" y="2823670"/>
            <a:ext cx="10382099" cy="827277"/>
          </a:xfrm>
          <a:custGeom>
            <a:avLst/>
            <a:gdLst>
              <a:gd name="connsiteX0" fmla="*/ 0 w 10382099"/>
              <a:gd name="connsiteY0" fmla="*/ 113952 h 683699"/>
              <a:gd name="connsiteX1" fmla="*/ 113952 w 10382099"/>
              <a:gd name="connsiteY1" fmla="*/ 0 h 683699"/>
              <a:gd name="connsiteX2" fmla="*/ 10268147 w 10382099"/>
              <a:gd name="connsiteY2" fmla="*/ 0 h 683699"/>
              <a:gd name="connsiteX3" fmla="*/ 10382099 w 10382099"/>
              <a:gd name="connsiteY3" fmla="*/ 113952 h 683699"/>
              <a:gd name="connsiteX4" fmla="*/ 10382099 w 10382099"/>
              <a:gd name="connsiteY4" fmla="*/ 569747 h 683699"/>
              <a:gd name="connsiteX5" fmla="*/ 10268147 w 10382099"/>
              <a:gd name="connsiteY5" fmla="*/ 683699 h 683699"/>
              <a:gd name="connsiteX6" fmla="*/ 113952 w 10382099"/>
              <a:gd name="connsiteY6" fmla="*/ 683699 h 683699"/>
              <a:gd name="connsiteX7" fmla="*/ 0 w 10382099"/>
              <a:gd name="connsiteY7" fmla="*/ 569747 h 683699"/>
              <a:gd name="connsiteX8" fmla="*/ 0 w 10382099"/>
              <a:gd name="connsiteY8" fmla="*/ 113952 h 68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82099" h="683699">
                <a:moveTo>
                  <a:pt x="0" y="113952"/>
                </a:moveTo>
                <a:cubicBezTo>
                  <a:pt x="0" y="51018"/>
                  <a:pt x="51018" y="0"/>
                  <a:pt x="113952" y="0"/>
                </a:cubicBezTo>
                <a:lnTo>
                  <a:pt x="10268147" y="0"/>
                </a:lnTo>
                <a:cubicBezTo>
                  <a:pt x="10331081" y="0"/>
                  <a:pt x="10382099" y="51018"/>
                  <a:pt x="10382099" y="113952"/>
                </a:cubicBezTo>
                <a:lnTo>
                  <a:pt x="10382099" y="569747"/>
                </a:lnTo>
                <a:cubicBezTo>
                  <a:pt x="10382099" y="632681"/>
                  <a:pt x="10331081" y="683699"/>
                  <a:pt x="10268147" y="683699"/>
                </a:cubicBezTo>
                <a:lnTo>
                  <a:pt x="113952" y="683699"/>
                </a:lnTo>
                <a:cubicBezTo>
                  <a:pt x="51018" y="683699"/>
                  <a:pt x="0" y="632681"/>
                  <a:pt x="0" y="569747"/>
                </a:cubicBezTo>
                <a:lnTo>
                  <a:pt x="0" y="11395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636" tIns="33375" rIns="339636" bIns="33375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B. Yes, we’ve struck the right balance </a:t>
            </a:r>
            <a:r>
              <a:rPr lang="en-US" sz="1800" kern="1200" dirty="0"/>
              <a:t>of being able to build off the experience and knowledge of a broad group of stakeholders, while also being conducive to productively driving towards conclusions. 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77A8DB5-A0B4-40ED-9AF1-4002B16B7970}"/>
              </a:ext>
            </a:extLst>
          </p:cNvPr>
          <p:cNvSpPr/>
          <p:nvPr/>
        </p:nvSpPr>
        <p:spPr>
          <a:xfrm>
            <a:off x="944521" y="3967408"/>
            <a:ext cx="10382099" cy="845135"/>
          </a:xfrm>
          <a:custGeom>
            <a:avLst/>
            <a:gdLst>
              <a:gd name="connsiteX0" fmla="*/ 0 w 10382099"/>
              <a:gd name="connsiteY0" fmla="*/ 140859 h 845135"/>
              <a:gd name="connsiteX1" fmla="*/ 140859 w 10382099"/>
              <a:gd name="connsiteY1" fmla="*/ 0 h 845135"/>
              <a:gd name="connsiteX2" fmla="*/ 10241240 w 10382099"/>
              <a:gd name="connsiteY2" fmla="*/ 0 h 845135"/>
              <a:gd name="connsiteX3" fmla="*/ 10382099 w 10382099"/>
              <a:gd name="connsiteY3" fmla="*/ 140859 h 845135"/>
              <a:gd name="connsiteX4" fmla="*/ 10382099 w 10382099"/>
              <a:gd name="connsiteY4" fmla="*/ 704276 h 845135"/>
              <a:gd name="connsiteX5" fmla="*/ 10241240 w 10382099"/>
              <a:gd name="connsiteY5" fmla="*/ 845135 h 845135"/>
              <a:gd name="connsiteX6" fmla="*/ 140859 w 10382099"/>
              <a:gd name="connsiteY6" fmla="*/ 845135 h 845135"/>
              <a:gd name="connsiteX7" fmla="*/ 0 w 10382099"/>
              <a:gd name="connsiteY7" fmla="*/ 704276 h 845135"/>
              <a:gd name="connsiteX8" fmla="*/ 0 w 10382099"/>
              <a:gd name="connsiteY8" fmla="*/ 140859 h 845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82099" h="845135">
                <a:moveTo>
                  <a:pt x="0" y="140859"/>
                </a:moveTo>
                <a:cubicBezTo>
                  <a:pt x="0" y="63065"/>
                  <a:pt x="63065" y="0"/>
                  <a:pt x="140859" y="0"/>
                </a:cubicBezTo>
                <a:lnTo>
                  <a:pt x="10241240" y="0"/>
                </a:lnTo>
                <a:cubicBezTo>
                  <a:pt x="10319034" y="0"/>
                  <a:pt x="10382099" y="63065"/>
                  <a:pt x="10382099" y="140859"/>
                </a:cubicBezTo>
                <a:lnTo>
                  <a:pt x="10382099" y="704276"/>
                </a:lnTo>
                <a:cubicBezTo>
                  <a:pt x="10382099" y="782070"/>
                  <a:pt x="10319034" y="845135"/>
                  <a:pt x="10241240" y="845135"/>
                </a:cubicBezTo>
                <a:lnTo>
                  <a:pt x="140859" y="845135"/>
                </a:lnTo>
                <a:cubicBezTo>
                  <a:pt x="63065" y="845135"/>
                  <a:pt x="0" y="782070"/>
                  <a:pt x="0" y="704276"/>
                </a:cubicBezTo>
                <a:lnTo>
                  <a:pt x="0" y="14085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7517" tIns="41256" rIns="347517" bIns="41256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C. No, we need more efficiency. </a:t>
            </a:r>
            <a:r>
              <a:rPr lang="en-US" sz="1800" kern="1200" dirty="0"/>
              <a:t>The process outlined is too ambitious, and although I feel that we are onto something, for </a:t>
            </a:r>
            <a:r>
              <a:rPr lang="en-US" sz="1800" kern="1200" dirty="0" err="1"/>
              <a:t>PAYGo</a:t>
            </a:r>
            <a:r>
              <a:rPr lang="en-US" sz="1800" kern="1200" dirty="0"/>
              <a:t> PERFORM to really work, we’ll need to trim something (either limit stakeholders and/or be less ambitious in what we will achieve with the reporting).</a:t>
            </a: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6490D1AF-F2C9-456E-BBE3-0D8B6D7D76E4}"/>
              </a:ext>
            </a:extLst>
          </p:cNvPr>
          <p:cNvSpPr/>
          <p:nvPr/>
        </p:nvSpPr>
        <p:spPr>
          <a:xfrm>
            <a:off x="944521" y="5129003"/>
            <a:ext cx="10382099" cy="678960"/>
          </a:xfrm>
          <a:custGeom>
            <a:avLst/>
            <a:gdLst>
              <a:gd name="connsiteX0" fmla="*/ 0 w 10382099"/>
              <a:gd name="connsiteY0" fmla="*/ 113162 h 678960"/>
              <a:gd name="connsiteX1" fmla="*/ 113162 w 10382099"/>
              <a:gd name="connsiteY1" fmla="*/ 0 h 678960"/>
              <a:gd name="connsiteX2" fmla="*/ 10268937 w 10382099"/>
              <a:gd name="connsiteY2" fmla="*/ 0 h 678960"/>
              <a:gd name="connsiteX3" fmla="*/ 10382099 w 10382099"/>
              <a:gd name="connsiteY3" fmla="*/ 113162 h 678960"/>
              <a:gd name="connsiteX4" fmla="*/ 10382099 w 10382099"/>
              <a:gd name="connsiteY4" fmla="*/ 565798 h 678960"/>
              <a:gd name="connsiteX5" fmla="*/ 10268937 w 10382099"/>
              <a:gd name="connsiteY5" fmla="*/ 678960 h 678960"/>
              <a:gd name="connsiteX6" fmla="*/ 113162 w 10382099"/>
              <a:gd name="connsiteY6" fmla="*/ 678960 h 678960"/>
              <a:gd name="connsiteX7" fmla="*/ 0 w 10382099"/>
              <a:gd name="connsiteY7" fmla="*/ 565798 h 678960"/>
              <a:gd name="connsiteX8" fmla="*/ 0 w 10382099"/>
              <a:gd name="connsiteY8" fmla="*/ 113162 h 67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82099" h="678960">
                <a:moveTo>
                  <a:pt x="0" y="113162"/>
                </a:moveTo>
                <a:cubicBezTo>
                  <a:pt x="0" y="50664"/>
                  <a:pt x="50664" y="0"/>
                  <a:pt x="113162" y="0"/>
                </a:cubicBezTo>
                <a:lnTo>
                  <a:pt x="10268937" y="0"/>
                </a:lnTo>
                <a:cubicBezTo>
                  <a:pt x="10331435" y="0"/>
                  <a:pt x="10382099" y="50664"/>
                  <a:pt x="10382099" y="113162"/>
                </a:cubicBezTo>
                <a:lnTo>
                  <a:pt x="10382099" y="565798"/>
                </a:lnTo>
                <a:cubicBezTo>
                  <a:pt x="10382099" y="628296"/>
                  <a:pt x="10331435" y="678960"/>
                  <a:pt x="10268937" y="678960"/>
                </a:cubicBezTo>
                <a:lnTo>
                  <a:pt x="113162" y="678960"/>
                </a:lnTo>
                <a:cubicBezTo>
                  <a:pt x="50664" y="678960"/>
                  <a:pt x="0" y="628296"/>
                  <a:pt x="0" y="565798"/>
                </a:cubicBezTo>
                <a:lnTo>
                  <a:pt x="0" y="11316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9405" tIns="33144" rIns="339405" bIns="33144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D. Stop bothering me with all these questions! </a:t>
            </a:r>
            <a:r>
              <a:rPr lang="en-US" sz="1800" kern="1200" dirty="0"/>
              <a:t>I’m trying to catch up on my emails.</a:t>
            </a:r>
          </a:p>
        </p:txBody>
      </p:sp>
    </p:spTree>
    <p:extLst>
      <p:ext uri="{BB962C8B-B14F-4D97-AF65-F5344CB8AC3E}">
        <p14:creationId xmlns:p14="http://schemas.microsoft.com/office/powerpoint/2010/main" val="189494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14" grpId="0" animBg="1"/>
      <p:bldP spid="16" grpId="0" animBg="1"/>
      <p:bldP spid="18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5">
            <a:extLst>
              <a:ext uri="{FF2B5EF4-FFF2-40B4-BE49-F238E27FC236}">
                <a16:creationId xmlns:a16="http://schemas.microsoft.com/office/drawing/2014/main" id="{7D6C3054-8D58-4FC5-896A-DE802FCC9A13}"/>
              </a:ext>
            </a:extLst>
          </p:cNvPr>
          <p:cNvSpPr txBox="1">
            <a:spLocks noChangeArrowheads="1"/>
          </p:cNvSpPr>
          <p:nvPr/>
        </p:nvSpPr>
        <p:spPr>
          <a:xfrm>
            <a:off x="495699" y="206585"/>
            <a:ext cx="11315700" cy="522460"/>
          </a:xfrm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 cap="none" baseline="0">
                <a:solidFill>
                  <a:schemeClr val="tx2">
                    <a:lumMod val="85000"/>
                    <a:lumOff val="15000"/>
                  </a:schemeClr>
                </a:solidFill>
                <a:latin typeface="Arial Black" panose="020B0604020202020204" pitchFamily="34" charset="0"/>
                <a:ea typeface="+mj-ea"/>
                <a:cs typeface="Arial Black" panose="020B0604020202020204" pitchFamily="34" charset="0"/>
              </a:defRPr>
            </a:lvl1pPr>
          </a:lstStyle>
          <a:p>
            <a:endParaRPr lang="en-US" b="1" dirty="0">
              <a:solidFill>
                <a:schemeClr val="tx1"/>
              </a:solidFill>
              <a:latin typeface="Arial Black Regular"/>
            </a:endParaRP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13146163-2619-4C37-AB73-E97BE8AD4F34}"/>
              </a:ext>
            </a:extLst>
          </p:cNvPr>
          <p:cNvSpPr txBox="1">
            <a:spLocks/>
          </p:cNvSpPr>
          <p:nvPr/>
        </p:nvSpPr>
        <p:spPr bwMode="auto">
          <a:xfrm>
            <a:off x="0" y="771186"/>
            <a:ext cx="12192000" cy="6673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defTabSz="895350" eaLnBrk="1" hangingPunct="1">
              <a:tabLst>
                <a:tab pos="269875" algn="l"/>
              </a:tabLst>
              <a:defRPr sz="24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defRPr>
            </a:lvl1pPr>
            <a:lvl2pPr defTabSz="895350" eaLnBrk="1" hangingPunct="1">
              <a:defRPr sz="1900" b="1">
                <a:solidFill>
                  <a:schemeClr val="tx2"/>
                </a:solidFill>
              </a:defRPr>
            </a:lvl2pPr>
            <a:lvl3pPr defTabSz="895350" eaLnBrk="1" hangingPunct="1">
              <a:defRPr sz="1900" b="1">
                <a:solidFill>
                  <a:schemeClr val="tx2"/>
                </a:solidFill>
              </a:defRPr>
            </a:lvl3pPr>
            <a:lvl4pPr defTabSz="895350" eaLnBrk="1" hangingPunct="1">
              <a:defRPr sz="1900" b="1">
                <a:solidFill>
                  <a:schemeClr val="tx2"/>
                </a:solidFill>
              </a:defRPr>
            </a:lvl4pPr>
            <a:lvl5pPr defTabSz="895350" eaLnBrk="1" hangingPunct="1">
              <a:defRPr sz="1900" b="1">
                <a:solidFill>
                  <a:schemeClr val="tx2"/>
                </a:solidFill>
              </a:defRPr>
            </a:lvl5pPr>
            <a:lvl6pPr marL="4572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6pPr>
            <a:lvl7pPr marL="9144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7pPr>
            <a:lvl8pPr marL="13716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8pPr>
            <a:lvl9pPr marL="18288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9pPr>
          </a:lstStyle>
          <a:p>
            <a:pPr algn="ctr">
              <a:tabLst>
                <a:tab pos="284163" algn="l"/>
              </a:tabLst>
            </a:pPr>
            <a:r>
              <a:rPr lang="en-US" sz="2000" b="1" dirty="0">
                <a:solidFill>
                  <a:schemeClr val="bg1"/>
                </a:solidFill>
              </a:rPr>
              <a:t>How did we do in selecting the three working groups? Did we get it right?</a:t>
            </a:r>
          </a:p>
          <a:p>
            <a:pPr algn="ctr">
              <a:tabLst>
                <a:tab pos="284163" algn="l"/>
              </a:tabLst>
            </a:pPr>
            <a:r>
              <a:rPr lang="en-US" sz="2000" dirty="0">
                <a:solidFill>
                  <a:schemeClr val="bg1"/>
                </a:solidFill>
              </a:rPr>
              <a:t>(Reminder: KPIs,  Portfolio Quality, Unit Economics)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B981A6BD-046C-4683-8024-8CFF274C5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699" y="195658"/>
            <a:ext cx="11252649" cy="66733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Arial Black Regular"/>
              </a:rPr>
              <a:t>QUESTION 3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B5E26DAC-92B7-4798-A543-3775356BD106}"/>
              </a:ext>
            </a:extLst>
          </p:cNvPr>
          <p:cNvSpPr/>
          <p:nvPr/>
        </p:nvSpPr>
        <p:spPr>
          <a:xfrm>
            <a:off x="944521" y="1608098"/>
            <a:ext cx="10382099" cy="868680"/>
          </a:xfrm>
          <a:custGeom>
            <a:avLst/>
            <a:gdLst>
              <a:gd name="connsiteX0" fmla="*/ 0 w 10382099"/>
              <a:gd name="connsiteY0" fmla="*/ 154346 h 926057"/>
              <a:gd name="connsiteX1" fmla="*/ 154346 w 10382099"/>
              <a:gd name="connsiteY1" fmla="*/ 0 h 926057"/>
              <a:gd name="connsiteX2" fmla="*/ 10227753 w 10382099"/>
              <a:gd name="connsiteY2" fmla="*/ 0 h 926057"/>
              <a:gd name="connsiteX3" fmla="*/ 10382099 w 10382099"/>
              <a:gd name="connsiteY3" fmla="*/ 154346 h 926057"/>
              <a:gd name="connsiteX4" fmla="*/ 10382099 w 10382099"/>
              <a:gd name="connsiteY4" fmla="*/ 771711 h 926057"/>
              <a:gd name="connsiteX5" fmla="*/ 10227753 w 10382099"/>
              <a:gd name="connsiteY5" fmla="*/ 926057 h 926057"/>
              <a:gd name="connsiteX6" fmla="*/ 154346 w 10382099"/>
              <a:gd name="connsiteY6" fmla="*/ 926057 h 926057"/>
              <a:gd name="connsiteX7" fmla="*/ 0 w 10382099"/>
              <a:gd name="connsiteY7" fmla="*/ 771711 h 926057"/>
              <a:gd name="connsiteX8" fmla="*/ 0 w 10382099"/>
              <a:gd name="connsiteY8" fmla="*/ 154346 h 926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82099" h="926057">
                <a:moveTo>
                  <a:pt x="0" y="154346"/>
                </a:moveTo>
                <a:cubicBezTo>
                  <a:pt x="0" y="69103"/>
                  <a:pt x="69103" y="0"/>
                  <a:pt x="154346" y="0"/>
                </a:cubicBezTo>
                <a:lnTo>
                  <a:pt x="10227753" y="0"/>
                </a:lnTo>
                <a:cubicBezTo>
                  <a:pt x="10312996" y="0"/>
                  <a:pt x="10382099" y="69103"/>
                  <a:pt x="10382099" y="154346"/>
                </a:cubicBezTo>
                <a:lnTo>
                  <a:pt x="10382099" y="771711"/>
                </a:lnTo>
                <a:cubicBezTo>
                  <a:pt x="10382099" y="856954"/>
                  <a:pt x="10312996" y="926057"/>
                  <a:pt x="10227753" y="926057"/>
                </a:cubicBezTo>
                <a:lnTo>
                  <a:pt x="154346" y="926057"/>
                </a:lnTo>
                <a:cubicBezTo>
                  <a:pt x="69103" y="926057"/>
                  <a:pt x="0" y="856954"/>
                  <a:pt x="0" y="771711"/>
                </a:cubicBezTo>
                <a:lnTo>
                  <a:pt x="0" y="1543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1467" tIns="45206" rIns="351467" bIns="45206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A.  Yes, naile</a:t>
            </a:r>
            <a:r>
              <a:rPr lang="en-US" sz="2200" b="1" dirty="0"/>
              <a:t>d it.</a:t>
            </a:r>
            <a:r>
              <a:rPr lang="en-US" sz="1800" kern="1200" dirty="0"/>
              <a:t> 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09447D1-C81D-46F3-821C-877FF756EF9C}"/>
              </a:ext>
            </a:extLst>
          </p:cNvPr>
          <p:cNvSpPr/>
          <p:nvPr/>
        </p:nvSpPr>
        <p:spPr>
          <a:xfrm>
            <a:off x="904950" y="2807485"/>
            <a:ext cx="10382099" cy="868680"/>
          </a:xfrm>
          <a:custGeom>
            <a:avLst/>
            <a:gdLst>
              <a:gd name="connsiteX0" fmla="*/ 0 w 10382099"/>
              <a:gd name="connsiteY0" fmla="*/ 141570 h 849401"/>
              <a:gd name="connsiteX1" fmla="*/ 141570 w 10382099"/>
              <a:gd name="connsiteY1" fmla="*/ 0 h 849401"/>
              <a:gd name="connsiteX2" fmla="*/ 10240529 w 10382099"/>
              <a:gd name="connsiteY2" fmla="*/ 0 h 849401"/>
              <a:gd name="connsiteX3" fmla="*/ 10382099 w 10382099"/>
              <a:gd name="connsiteY3" fmla="*/ 141570 h 849401"/>
              <a:gd name="connsiteX4" fmla="*/ 10382099 w 10382099"/>
              <a:gd name="connsiteY4" fmla="*/ 707831 h 849401"/>
              <a:gd name="connsiteX5" fmla="*/ 10240529 w 10382099"/>
              <a:gd name="connsiteY5" fmla="*/ 849401 h 849401"/>
              <a:gd name="connsiteX6" fmla="*/ 141570 w 10382099"/>
              <a:gd name="connsiteY6" fmla="*/ 849401 h 849401"/>
              <a:gd name="connsiteX7" fmla="*/ 0 w 10382099"/>
              <a:gd name="connsiteY7" fmla="*/ 707831 h 849401"/>
              <a:gd name="connsiteX8" fmla="*/ 0 w 10382099"/>
              <a:gd name="connsiteY8" fmla="*/ 141570 h 849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82099" h="849401">
                <a:moveTo>
                  <a:pt x="0" y="141570"/>
                </a:moveTo>
                <a:cubicBezTo>
                  <a:pt x="0" y="63383"/>
                  <a:pt x="63383" y="0"/>
                  <a:pt x="141570" y="0"/>
                </a:cubicBezTo>
                <a:lnTo>
                  <a:pt x="10240529" y="0"/>
                </a:lnTo>
                <a:cubicBezTo>
                  <a:pt x="10318716" y="0"/>
                  <a:pt x="10382099" y="63383"/>
                  <a:pt x="10382099" y="141570"/>
                </a:cubicBezTo>
                <a:lnTo>
                  <a:pt x="10382099" y="707831"/>
                </a:lnTo>
                <a:cubicBezTo>
                  <a:pt x="10382099" y="786018"/>
                  <a:pt x="10318716" y="849401"/>
                  <a:pt x="10240529" y="849401"/>
                </a:cubicBezTo>
                <a:lnTo>
                  <a:pt x="141570" y="849401"/>
                </a:lnTo>
                <a:cubicBezTo>
                  <a:pt x="63383" y="849401"/>
                  <a:pt x="0" y="786018"/>
                  <a:pt x="0" y="707831"/>
                </a:cubicBezTo>
                <a:lnTo>
                  <a:pt x="0" y="1415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7725" tIns="41464" rIns="347725" bIns="41464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b="1" kern="1200" dirty="0"/>
              <a:t>B. Pretty Close. </a:t>
            </a:r>
            <a:r>
              <a:rPr lang="en-US" dirty="0"/>
              <a:t>The working groups are in pretty good shape, but some minor tweaking is needed to get it just right.</a:t>
            </a:r>
            <a:endParaRPr lang="en-US" sz="1800" kern="120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E4F8149-EE45-4006-BCEB-302B5E633D1C}"/>
              </a:ext>
            </a:extLst>
          </p:cNvPr>
          <p:cNvSpPr/>
          <p:nvPr/>
        </p:nvSpPr>
        <p:spPr>
          <a:xfrm>
            <a:off x="944521" y="4006872"/>
            <a:ext cx="10382099" cy="868680"/>
          </a:xfrm>
          <a:custGeom>
            <a:avLst/>
            <a:gdLst>
              <a:gd name="connsiteX0" fmla="*/ 0 w 10382099"/>
              <a:gd name="connsiteY0" fmla="*/ 123002 h 738000"/>
              <a:gd name="connsiteX1" fmla="*/ 123002 w 10382099"/>
              <a:gd name="connsiteY1" fmla="*/ 0 h 738000"/>
              <a:gd name="connsiteX2" fmla="*/ 10259097 w 10382099"/>
              <a:gd name="connsiteY2" fmla="*/ 0 h 738000"/>
              <a:gd name="connsiteX3" fmla="*/ 10382099 w 10382099"/>
              <a:gd name="connsiteY3" fmla="*/ 123002 h 738000"/>
              <a:gd name="connsiteX4" fmla="*/ 10382099 w 10382099"/>
              <a:gd name="connsiteY4" fmla="*/ 614998 h 738000"/>
              <a:gd name="connsiteX5" fmla="*/ 10259097 w 10382099"/>
              <a:gd name="connsiteY5" fmla="*/ 738000 h 738000"/>
              <a:gd name="connsiteX6" fmla="*/ 123002 w 10382099"/>
              <a:gd name="connsiteY6" fmla="*/ 738000 h 738000"/>
              <a:gd name="connsiteX7" fmla="*/ 0 w 10382099"/>
              <a:gd name="connsiteY7" fmla="*/ 614998 h 738000"/>
              <a:gd name="connsiteX8" fmla="*/ 0 w 10382099"/>
              <a:gd name="connsiteY8" fmla="*/ 123002 h 73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82099" h="738000">
                <a:moveTo>
                  <a:pt x="0" y="123002"/>
                </a:moveTo>
                <a:cubicBezTo>
                  <a:pt x="0" y="55070"/>
                  <a:pt x="55070" y="0"/>
                  <a:pt x="123002" y="0"/>
                </a:cubicBezTo>
                <a:lnTo>
                  <a:pt x="10259097" y="0"/>
                </a:lnTo>
                <a:cubicBezTo>
                  <a:pt x="10327029" y="0"/>
                  <a:pt x="10382099" y="55070"/>
                  <a:pt x="10382099" y="123002"/>
                </a:cubicBezTo>
                <a:lnTo>
                  <a:pt x="10382099" y="614998"/>
                </a:lnTo>
                <a:cubicBezTo>
                  <a:pt x="10382099" y="682930"/>
                  <a:pt x="10327029" y="738000"/>
                  <a:pt x="10259097" y="738000"/>
                </a:cubicBezTo>
                <a:lnTo>
                  <a:pt x="123002" y="738000"/>
                </a:lnTo>
                <a:cubicBezTo>
                  <a:pt x="55070" y="738000"/>
                  <a:pt x="0" y="682930"/>
                  <a:pt x="0" y="614998"/>
                </a:cubicBezTo>
                <a:lnTo>
                  <a:pt x="0" y="12300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287" tIns="36026" rIns="342287" bIns="36026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C. </a:t>
            </a:r>
            <a:r>
              <a:rPr lang="en-US" sz="2200" b="1" dirty="0"/>
              <a:t>On the right track, but missing something critical</a:t>
            </a:r>
            <a:r>
              <a:rPr lang="en-US" sz="2200" b="1" kern="1200" dirty="0"/>
              <a:t>. </a:t>
            </a:r>
            <a:r>
              <a:rPr lang="en-US" kern="1200" dirty="0"/>
              <a:t>The framework and process seem ok, but there is a critical blind spot that needs to be addressed.</a:t>
            </a:r>
            <a:r>
              <a:rPr lang="en-US" sz="2200" b="1" kern="1200" dirty="0"/>
              <a:t>  </a:t>
            </a:r>
            <a:endParaRPr lang="en-US" sz="1800" kern="120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BDD6920D-A327-4FA1-89C4-60E17974FBAA}"/>
              </a:ext>
            </a:extLst>
          </p:cNvPr>
          <p:cNvSpPr/>
          <p:nvPr/>
        </p:nvSpPr>
        <p:spPr>
          <a:xfrm>
            <a:off x="926233" y="5206259"/>
            <a:ext cx="10382099" cy="868680"/>
          </a:xfrm>
          <a:custGeom>
            <a:avLst/>
            <a:gdLst>
              <a:gd name="connsiteX0" fmla="*/ 0 w 10382099"/>
              <a:gd name="connsiteY0" fmla="*/ 123002 h 738000"/>
              <a:gd name="connsiteX1" fmla="*/ 123002 w 10382099"/>
              <a:gd name="connsiteY1" fmla="*/ 0 h 738000"/>
              <a:gd name="connsiteX2" fmla="*/ 10259097 w 10382099"/>
              <a:gd name="connsiteY2" fmla="*/ 0 h 738000"/>
              <a:gd name="connsiteX3" fmla="*/ 10382099 w 10382099"/>
              <a:gd name="connsiteY3" fmla="*/ 123002 h 738000"/>
              <a:gd name="connsiteX4" fmla="*/ 10382099 w 10382099"/>
              <a:gd name="connsiteY4" fmla="*/ 614998 h 738000"/>
              <a:gd name="connsiteX5" fmla="*/ 10259097 w 10382099"/>
              <a:gd name="connsiteY5" fmla="*/ 738000 h 738000"/>
              <a:gd name="connsiteX6" fmla="*/ 123002 w 10382099"/>
              <a:gd name="connsiteY6" fmla="*/ 738000 h 738000"/>
              <a:gd name="connsiteX7" fmla="*/ 0 w 10382099"/>
              <a:gd name="connsiteY7" fmla="*/ 614998 h 738000"/>
              <a:gd name="connsiteX8" fmla="*/ 0 w 10382099"/>
              <a:gd name="connsiteY8" fmla="*/ 123002 h 73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82099" h="738000">
                <a:moveTo>
                  <a:pt x="0" y="123002"/>
                </a:moveTo>
                <a:cubicBezTo>
                  <a:pt x="0" y="55070"/>
                  <a:pt x="55070" y="0"/>
                  <a:pt x="123002" y="0"/>
                </a:cubicBezTo>
                <a:lnTo>
                  <a:pt x="10259097" y="0"/>
                </a:lnTo>
                <a:cubicBezTo>
                  <a:pt x="10327029" y="0"/>
                  <a:pt x="10382099" y="55070"/>
                  <a:pt x="10382099" y="123002"/>
                </a:cubicBezTo>
                <a:lnTo>
                  <a:pt x="10382099" y="614998"/>
                </a:lnTo>
                <a:cubicBezTo>
                  <a:pt x="10382099" y="682930"/>
                  <a:pt x="10327029" y="738000"/>
                  <a:pt x="10259097" y="738000"/>
                </a:cubicBezTo>
                <a:lnTo>
                  <a:pt x="123002" y="738000"/>
                </a:lnTo>
                <a:cubicBezTo>
                  <a:pt x="55070" y="738000"/>
                  <a:pt x="0" y="682930"/>
                  <a:pt x="0" y="614998"/>
                </a:cubicBezTo>
                <a:lnTo>
                  <a:pt x="0" y="12300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287" tIns="36026" rIns="342287" bIns="36026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dirty="0"/>
              <a:t>D</a:t>
            </a:r>
            <a:r>
              <a:rPr lang="en-US" sz="2200" b="1" kern="1200" dirty="0"/>
              <a:t>. Go back to the drawing board. </a:t>
            </a:r>
            <a:r>
              <a:rPr lang="en-US" kern="1200" dirty="0"/>
              <a:t>The design of this process and the working groups are fundamentally flawed</a:t>
            </a:r>
            <a:r>
              <a:rPr lang="en-US" sz="2200" b="1" kern="1200" dirty="0"/>
              <a:t> </a:t>
            </a:r>
            <a:endParaRPr lang="en-US" sz="1800" kern="1200" dirty="0"/>
          </a:p>
        </p:txBody>
      </p:sp>
    </p:spTree>
    <p:extLst>
      <p:ext uri="{BB962C8B-B14F-4D97-AF65-F5344CB8AC3E}">
        <p14:creationId xmlns:p14="http://schemas.microsoft.com/office/powerpoint/2010/main" val="2304660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5" grpId="0" animBg="1"/>
      <p:bldP spid="7" grpId="0" animBg="1"/>
      <p:bldP spid="9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5">
            <a:extLst>
              <a:ext uri="{FF2B5EF4-FFF2-40B4-BE49-F238E27FC236}">
                <a16:creationId xmlns:a16="http://schemas.microsoft.com/office/drawing/2014/main" id="{7D6C3054-8D58-4FC5-896A-DE802FCC9A13}"/>
              </a:ext>
            </a:extLst>
          </p:cNvPr>
          <p:cNvSpPr txBox="1">
            <a:spLocks noChangeArrowheads="1"/>
          </p:cNvSpPr>
          <p:nvPr/>
        </p:nvSpPr>
        <p:spPr>
          <a:xfrm>
            <a:off x="495699" y="206585"/>
            <a:ext cx="11315700" cy="522460"/>
          </a:xfrm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 cap="none" baseline="0">
                <a:solidFill>
                  <a:schemeClr val="tx2">
                    <a:lumMod val="85000"/>
                    <a:lumOff val="15000"/>
                  </a:schemeClr>
                </a:solidFill>
                <a:latin typeface="Arial Black" panose="020B0604020202020204" pitchFamily="34" charset="0"/>
                <a:ea typeface="+mj-ea"/>
                <a:cs typeface="Arial Black" panose="020B0604020202020204" pitchFamily="34" charset="0"/>
              </a:defRPr>
            </a:lvl1pPr>
          </a:lstStyle>
          <a:p>
            <a:endParaRPr lang="en-US" b="1" dirty="0">
              <a:solidFill>
                <a:schemeClr val="tx1"/>
              </a:solidFill>
              <a:latin typeface="Arial Black Regular"/>
            </a:endParaRP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13146163-2619-4C37-AB73-E97BE8AD4F34}"/>
              </a:ext>
            </a:extLst>
          </p:cNvPr>
          <p:cNvSpPr txBox="1">
            <a:spLocks/>
          </p:cNvSpPr>
          <p:nvPr/>
        </p:nvSpPr>
        <p:spPr bwMode="auto">
          <a:xfrm>
            <a:off x="0" y="771185"/>
            <a:ext cx="12192000" cy="13155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defTabSz="895350" eaLnBrk="1" hangingPunct="1">
              <a:tabLst>
                <a:tab pos="269875" algn="l"/>
              </a:tabLst>
              <a:defRPr sz="24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defRPr>
            </a:lvl1pPr>
            <a:lvl2pPr defTabSz="895350" eaLnBrk="1" hangingPunct="1">
              <a:defRPr sz="1900" b="1">
                <a:solidFill>
                  <a:schemeClr val="tx2"/>
                </a:solidFill>
              </a:defRPr>
            </a:lvl2pPr>
            <a:lvl3pPr defTabSz="895350" eaLnBrk="1" hangingPunct="1">
              <a:defRPr sz="1900" b="1">
                <a:solidFill>
                  <a:schemeClr val="tx2"/>
                </a:solidFill>
              </a:defRPr>
            </a:lvl3pPr>
            <a:lvl4pPr defTabSz="895350" eaLnBrk="1" hangingPunct="1">
              <a:defRPr sz="1900" b="1">
                <a:solidFill>
                  <a:schemeClr val="tx2"/>
                </a:solidFill>
              </a:defRPr>
            </a:lvl4pPr>
            <a:lvl5pPr defTabSz="895350" eaLnBrk="1" hangingPunct="1">
              <a:defRPr sz="1900" b="1">
                <a:solidFill>
                  <a:schemeClr val="tx2"/>
                </a:solidFill>
              </a:defRPr>
            </a:lvl5pPr>
            <a:lvl6pPr marL="4572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6pPr>
            <a:lvl7pPr marL="9144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7pPr>
            <a:lvl8pPr marL="13716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8pPr>
            <a:lvl9pPr marL="18288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000" dirty="0">
                <a:solidFill>
                  <a:schemeClr val="bg1"/>
                </a:solidFill>
              </a:rPr>
              <a:t>Do you feel comfortable with the Steering Group taking the lead in proposing a solution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 on the data collection process to the Consultative Group?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B981A6BD-046C-4683-8024-8CFF274C5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699" y="195658"/>
            <a:ext cx="11252649" cy="66733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Arial Black Regular"/>
              </a:rPr>
              <a:t>QUESTION 4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3D74BAB6-B0D2-43CB-82CD-590CAF86C473}"/>
              </a:ext>
            </a:extLst>
          </p:cNvPr>
          <p:cNvSpPr/>
          <p:nvPr/>
        </p:nvSpPr>
        <p:spPr>
          <a:xfrm>
            <a:off x="935447" y="2284830"/>
            <a:ext cx="10336497" cy="822960"/>
          </a:xfrm>
          <a:custGeom>
            <a:avLst/>
            <a:gdLst>
              <a:gd name="connsiteX0" fmla="*/ 0 w 10336497"/>
              <a:gd name="connsiteY0" fmla="*/ 158082 h 948476"/>
              <a:gd name="connsiteX1" fmla="*/ 158082 w 10336497"/>
              <a:gd name="connsiteY1" fmla="*/ 0 h 948476"/>
              <a:gd name="connsiteX2" fmla="*/ 10178415 w 10336497"/>
              <a:gd name="connsiteY2" fmla="*/ 0 h 948476"/>
              <a:gd name="connsiteX3" fmla="*/ 10336497 w 10336497"/>
              <a:gd name="connsiteY3" fmla="*/ 158082 h 948476"/>
              <a:gd name="connsiteX4" fmla="*/ 10336497 w 10336497"/>
              <a:gd name="connsiteY4" fmla="*/ 790394 h 948476"/>
              <a:gd name="connsiteX5" fmla="*/ 10178415 w 10336497"/>
              <a:gd name="connsiteY5" fmla="*/ 948476 h 948476"/>
              <a:gd name="connsiteX6" fmla="*/ 158082 w 10336497"/>
              <a:gd name="connsiteY6" fmla="*/ 948476 h 948476"/>
              <a:gd name="connsiteX7" fmla="*/ 0 w 10336497"/>
              <a:gd name="connsiteY7" fmla="*/ 790394 h 948476"/>
              <a:gd name="connsiteX8" fmla="*/ 0 w 10336497"/>
              <a:gd name="connsiteY8" fmla="*/ 158082 h 948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36497" h="948476">
                <a:moveTo>
                  <a:pt x="0" y="158082"/>
                </a:moveTo>
                <a:cubicBezTo>
                  <a:pt x="0" y="70776"/>
                  <a:pt x="70776" y="0"/>
                  <a:pt x="158082" y="0"/>
                </a:cubicBezTo>
                <a:lnTo>
                  <a:pt x="10178415" y="0"/>
                </a:lnTo>
                <a:cubicBezTo>
                  <a:pt x="10265721" y="0"/>
                  <a:pt x="10336497" y="70776"/>
                  <a:pt x="10336497" y="158082"/>
                </a:cubicBezTo>
                <a:lnTo>
                  <a:pt x="10336497" y="790394"/>
                </a:lnTo>
                <a:cubicBezTo>
                  <a:pt x="10336497" y="877700"/>
                  <a:pt x="10265721" y="948476"/>
                  <a:pt x="10178415" y="948476"/>
                </a:cubicBezTo>
                <a:lnTo>
                  <a:pt x="158082" y="948476"/>
                </a:lnTo>
                <a:cubicBezTo>
                  <a:pt x="70776" y="948476"/>
                  <a:pt x="0" y="877700"/>
                  <a:pt x="0" y="790394"/>
                </a:cubicBezTo>
                <a:lnTo>
                  <a:pt x="0" y="15808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1217" tIns="46301" rIns="351217" bIns="46301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A.  Yes, absolutely. </a:t>
            </a:r>
            <a:r>
              <a:rPr lang="en-US" dirty="0"/>
              <a:t>The issue urgently needs to be addressed and I trust the members of the Steering Group to propose a solution that takes the needs of all stakeholders into account.</a:t>
            </a:r>
            <a:r>
              <a:rPr lang="en-US" sz="1800" kern="1200" dirty="0"/>
              <a:t> 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3F4E4EDB-8487-47D6-A05E-7218781D383D}"/>
              </a:ext>
            </a:extLst>
          </p:cNvPr>
          <p:cNvSpPr/>
          <p:nvPr/>
        </p:nvSpPr>
        <p:spPr>
          <a:xfrm>
            <a:off x="935447" y="3316906"/>
            <a:ext cx="10336497" cy="822960"/>
          </a:xfrm>
          <a:custGeom>
            <a:avLst/>
            <a:gdLst>
              <a:gd name="connsiteX0" fmla="*/ 0 w 10336497"/>
              <a:gd name="connsiteY0" fmla="*/ 188916 h 1133476"/>
              <a:gd name="connsiteX1" fmla="*/ 188916 w 10336497"/>
              <a:gd name="connsiteY1" fmla="*/ 0 h 1133476"/>
              <a:gd name="connsiteX2" fmla="*/ 10147581 w 10336497"/>
              <a:gd name="connsiteY2" fmla="*/ 0 h 1133476"/>
              <a:gd name="connsiteX3" fmla="*/ 10336497 w 10336497"/>
              <a:gd name="connsiteY3" fmla="*/ 188916 h 1133476"/>
              <a:gd name="connsiteX4" fmla="*/ 10336497 w 10336497"/>
              <a:gd name="connsiteY4" fmla="*/ 944560 h 1133476"/>
              <a:gd name="connsiteX5" fmla="*/ 10147581 w 10336497"/>
              <a:gd name="connsiteY5" fmla="*/ 1133476 h 1133476"/>
              <a:gd name="connsiteX6" fmla="*/ 188916 w 10336497"/>
              <a:gd name="connsiteY6" fmla="*/ 1133476 h 1133476"/>
              <a:gd name="connsiteX7" fmla="*/ 0 w 10336497"/>
              <a:gd name="connsiteY7" fmla="*/ 944560 h 1133476"/>
              <a:gd name="connsiteX8" fmla="*/ 0 w 10336497"/>
              <a:gd name="connsiteY8" fmla="*/ 188916 h 1133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36497" h="1133476">
                <a:moveTo>
                  <a:pt x="0" y="188916"/>
                </a:moveTo>
                <a:cubicBezTo>
                  <a:pt x="0" y="84581"/>
                  <a:pt x="84581" y="0"/>
                  <a:pt x="188916" y="0"/>
                </a:cubicBezTo>
                <a:lnTo>
                  <a:pt x="10147581" y="0"/>
                </a:lnTo>
                <a:cubicBezTo>
                  <a:pt x="10251916" y="0"/>
                  <a:pt x="10336497" y="84581"/>
                  <a:pt x="10336497" y="188916"/>
                </a:cubicBezTo>
                <a:lnTo>
                  <a:pt x="10336497" y="944560"/>
                </a:lnTo>
                <a:cubicBezTo>
                  <a:pt x="10336497" y="1048895"/>
                  <a:pt x="10251916" y="1133476"/>
                  <a:pt x="10147581" y="1133476"/>
                </a:cubicBezTo>
                <a:lnTo>
                  <a:pt x="188916" y="1133476"/>
                </a:lnTo>
                <a:cubicBezTo>
                  <a:pt x="84581" y="1133476"/>
                  <a:pt x="0" y="1048895"/>
                  <a:pt x="0" y="944560"/>
                </a:cubicBezTo>
                <a:lnTo>
                  <a:pt x="0" y="18891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60248" tIns="55332" rIns="360248" bIns="55332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200" b="1" kern="1200" dirty="0"/>
              <a:t>B. Yes, but. </a:t>
            </a:r>
            <a:r>
              <a:rPr lang="en-US" dirty="0"/>
              <a:t>I think the Steering Group is in a good position to make recommendations, but I would like some further assurances and to ask a few more questions before being fully comfortable.</a:t>
            </a:r>
            <a:endParaRPr lang="en-US" sz="1800" kern="12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82B637D-356E-4DF8-9C6F-569D3C93995A}"/>
              </a:ext>
            </a:extLst>
          </p:cNvPr>
          <p:cNvSpPr/>
          <p:nvPr/>
        </p:nvSpPr>
        <p:spPr>
          <a:xfrm>
            <a:off x="935447" y="4348982"/>
            <a:ext cx="10336497" cy="822960"/>
          </a:xfrm>
          <a:custGeom>
            <a:avLst/>
            <a:gdLst>
              <a:gd name="connsiteX0" fmla="*/ 0 w 10336497"/>
              <a:gd name="connsiteY0" fmla="*/ 158082 h 948476"/>
              <a:gd name="connsiteX1" fmla="*/ 158082 w 10336497"/>
              <a:gd name="connsiteY1" fmla="*/ 0 h 948476"/>
              <a:gd name="connsiteX2" fmla="*/ 10178415 w 10336497"/>
              <a:gd name="connsiteY2" fmla="*/ 0 h 948476"/>
              <a:gd name="connsiteX3" fmla="*/ 10336497 w 10336497"/>
              <a:gd name="connsiteY3" fmla="*/ 158082 h 948476"/>
              <a:gd name="connsiteX4" fmla="*/ 10336497 w 10336497"/>
              <a:gd name="connsiteY4" fmla="*/ 790394 h 948476"/>
              <a:gd name="connsiteX5" fmla="*/ 10178415 w 10336497"/>
              <a:gd name="connsiteY5" fmla="*/ 948476 h 948476"/>
              <a:gd name="connsiteX6" fmla="*/ 158082 w 10336497"/>
              <a:gd name="connsiteY6" fmla="*/ 948476 h 948476"/>
              <a:gd name="connsiteX7" fmla="*/ 0 w 10336497"/>
              <a:gd name="connsiteY7" fmla="*/ 790394 h 948476"/>
              <a:gd name="connsiteX8" fmla="*/ 0 w 10336497"/>
              <a:gd name="connsiteY8" fmla="*/ 158082 h 948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36497" h="948476">
                <a:moveTo>
                  <a:pt x="0" y="158082"/>
                </a:moveTo>
                <a:cubicBezTo>
                  <a:pt x="0" y="70776"/>
                  <a:pt x="70776" y="0"/>
                  <a:pt x="158082" y="0"/>
                </a:cubicBezTo>
                <a:lnTo>
                  <a:pt x="10178415" y="0"/>
                </a:lnTo>
                <a:cubicBezTo>
                  <a:pt x="10265721" y="0"/>
                  <a:pt x="10336497" y="70776"/>
                  <a:pt x="10336497" y="158082"/>
                </a:cubicBezTo>
                <a:lnTo>
                  <a:pt x="10336497" y="790394"/>
                </a:lnTo>
                <a:cubicBezTo>
                  <a:pt x="10336497" y="877700"/>
                  <a:pt x="10265721" y="948476"/>
                  <a:pt x="10178415" y="948476"/>
                </a:cubicBezTo>
                <a:lnTo>
                  <a:pt x="158082" y="948476"/>
                </a:lnTo>
                <a:cubicBezTo>
                  <a:pt x="70776" y="948476"/>
                  <a:pt x="0" y="877700"/>
                  <a:pt x="0" y="790394"/>
                </a:cubicBezTo>
                <a:lnTo>
                  <a:pt x="0" y="15808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1217" tIns="46301" rIns="351217" bIns="46301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dirty="0"/>
              <a:t>C</a:t>
            </a:r>
            <a:r>
              <a:rPr lang="en-US" sz="2200" b="1" kern="1200" dirty="0"/>
              <a:t>.  No, not inclusive enough.  </a:t>
            </a:r>
            <a:r>
              <a:rPr lang="en-US" dirty="0"/>
              <a:t>I think the issue of data collection requires a much more consultation with a broad number of stakeholders, perhaps through another working group. </a:t>
            </a:r>
            <a:endParaRPr lang="en-US" sz="1800" kern="120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CEE243A-68EB-4D9C-B1FE-F60C61AA2D11}"/>
              </a:ext>
            </a:extLst>
          </p:cNvPr>
          <p:cNvSpPr/>
          <p:nvPr/>
        </p:nvSpPr>
        <p:spPr>
          <a:xfrm>
            <a:off x="935447" y="5381058"/>
            <a:ext cx="10336497" cy="822960"/>
          </a:xfrm>
          <a:custGeom>
            <a:avLst/>
            <a:gdLst>
              <a:gd name="connsiteX0" fmla="*/ 0 w 10336497"/>
              <a:gd name="connsiteY0" fmla="*/ 158082 h 948476"/>
              <a:gd name="connsiteX1" fmla="*/ 158082 w 10336497"/>
              <a:gd name="connsiteY1" fmla="*/ 0 h 948476"/>
              <a:gd name="connsiteX2" fmla="*/ 10178415 w 10336497"/>
              <a:gd name="connsiteY2" fmla="*/ 0 h 948476"/>
              <a:gd name="connsiteX3" fmla="*/ 10336497 w 10336497"/>
              <a:gd name="connsiteY3" fmla="*/ 158082 h 948476"/>
              <a:gd name="connsiteX4" fmla="*/ 10336497 w 10336497"/>
              <a:gd name="connsiteY4" fmla="*/ 790394 h 948476"/>
              <a:gd name="connsiteX5" fmla="*/ 10178415 w 10336497"/>
              <a:gd name="connsiteY5" fmla="*/ 948476 h 948476"/>
              <a:gd name="connsiteX6" fmla="*/ 158082 w 10336497"/>
              <a:gd name="connsiteY6" fmla="*/ 948476 h 948476"/>
              <a:gd name="connsiteX7" fmla="*/ 0 w 10336497"/>
              <a:gd name="connsiteY7" fmla="*/ 790394 h 948476"/>
              <a:gd name="connsiteX8" fmla="*/ 0 w 10336497"/>
              <a:gd name="connsiteY8" fmla="*/ 158082 h 9484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36497" h="948476">
                <a:moveTo>
                  <a:pt x="0" y="158082"/>
                </a:moveTo>
                <a:cubicBezTo>
                  <a:pt x="0" y="70776"/>
                  <a:pt x="70776" y="0"/>
                  <a:pt x="158082" y="0"/>
                </a:cubicBezTo>
                <a:lnTo>
                  <a:pt x="10178415" y="0"/>
                </a:lnTo>
                <a:cubicBezTo>
                  <a:pt x="10265721" y="0"/>
                  <a:pt x="10336497" y="70776"/>
                  <a:pt x="10336497" y="158082"/>
                </a:cubicBezTo>
                <a:lnTo>
                  <a:pt x="10336497" y="790394"/>
                </a:lnTo>
                <a:cubicBezTo>
                  <a:pt x="10336497" y="877700"/>
                  <a:pt x="10265721" y="948476"/>
                  <a:pt x="10178415" y="948476"/>
                </a:cubicBezTo>
                <a:lnTo>
                  <a:pt x="158082" y="948476"/>
                </a:lnTo>
                <a:cubicBezTo>
                  <a:pt x="70776" y="948476"/>
                  <a:pt x="0" y="877700"/>
                  <a:pt x="0" y="790394"/>
                </a:cubicBezTo>
                <a:lnTo>
                  <a:pt x="0" y="15808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1217" tIns="46301" rIns="351217" bIns="46301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dirty="0"/>
              <a:t>D</a:t>
            </a:r>
            <a:r>
              <a:rPr lang="en-US" sz="2200" b="1" kern="1200" dirty="0"/>
              <a:t>.  Absolutely Not.  </a:t>
            </a:r>
            <a:r>
              <a:rPr lang="en-US" dirty="0"/>
              <a:t>The issue is too important and the industry should come to a solution outside of </a:t>
            </a:r>
            <a:r>
              <a:rPr lang="en-US" dirty="0" err="1"/>
              <a:t>PAYGo</a:t>
            </a:r>
            <a:r>
              <a:rPr lang="en-US" dirty="0"/>
              <a:t> PERFORM and certainly outside of the Steering Group.</a:t>
            </a:r>
            <a:endParaRPr lang="en-US" sz="1800" kern="1200" dirty="0"/>
          </a:p>
        </p:txBody>
      </p:sp>
    </p:spTree>
    <p:extLst>
      <p:ext uri="{BB962C8B-B14F-4D97-AF65-F5344CB8AC3E}">
        <p14:creationId xmlns:p14="http://schemas.microsoft.com/office/powerpoint/2010/main" val="351931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5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5">
            <a:extLst>
              <a:ext uri="{FF2B5EF4-FFF2-40B4-BE49-F238E27FC236}">
                <a16:creationId xmlns:a16="http://schemas.microsoft.com/office/drawing/2014/main" id="{7D6C3054-8D58-4FC5-896A-DE802FCC9A13}"/>
              </a:ext>
            </a:extLst>
          </p:cNvPr>
          <p:cNvSpPr txBox="1">
            <a:spLocks noChangeArrowheads="1"/>
          </p:cNvSpPr>
          <p:nvPr/>
        </p:nvSpPr>
        <p:spPr>
          <a:xfrm>
            <a:off x="495699" y="206585"/>
            <a:ext cx="11315700" cy="522460"/>
          </a:xfrm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 cap="none" baseline="0">
                <a:solidFill>
                  <a:schemeClr val="tx2">
                    <a:lumMod val="85000"/>
                    <a:lumOff val="15000"/>
                  </a:schemeClr>
                </a:solidFill>
                <a:latin typeface="Arial Black" panose="020B0604020202020204" pitchFamily="34" charset="0"/>
                <a:ea typeface="+mj-ea"/>
                <a:cs typeface="Arial Black" panose="020B0604020202020204" pitchFamily="34" charset="0"/>
              </a:defRPr>
            </a:lvl1pPr>
          </a:lstStyle>
          <a:p>
            <a:endParaRPr lang="en-US" b="1" dirty="0">
              <a:solidFill>
                <a:schemeClr val="tx1"/>
              </a:solidFill>
              <a:latin typeface="Arial Black Regular"/>
            </a:endParaRP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13146163-2619-4C37-AB73-E97BE8AD4F34}"/>
              </a:ext>
            </a:extLst>
          </p:cNvPr>
          <p:cNvSpPr txBox="1">
            <a:spLocks/>
          </p:cNvSpPr>
          <p:nvPr/>
        </p:nvSpPr>
        <p:spPr bwMode="auto">
          <a:xfrm>
            <a:off x="0" y="771186"/>
            <a:ext cx="12192000" cy="6673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defTabSz="895350" eaLnBrk="1" hangingPunct="1">
              <a:tabLst>
                <a:tab pos="269875" algn="l"/>
              </a:tabLst>
              <a:defRPr sz="24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defRPr>
            </a:lvl1pPr>
            <a:lvl2pPr defTabSz="895350" eaLnBrk="1" hangingPunct="1">
              <a:defRPr sz="1900" b="1">
                <a:solidFill>
                  <a:schemeClr val="tx2"/>
                </a:solidFill>
              </a:defRPr>
            </a:lvl2pPr>
            <a:lvl3pPr defTabSz="895350" eaLnBrk="1" hangingPunct="1">
              <a:defRPr sz="1900" b="1">
                <a:solidFill>
                  <a:schemeClr val="tx2"/>
                </a:solidFill>
              </a:defRPr>
            </a:lvl3pPr>
            <a:lvl4pPr defTabSz="895350" eaLnBrk="1" hangingPunct="1">
              <a:defRPr sz="1900" b="1">
                <a:solidFill>
                  <a:schemeClr val="tx2"/>
                </a:solidFill>
              </a:defRPr>
            </a:lvl4pPr>
            <a:lvl5pPr defTabSz="895350" eaLnBrk="1" hangingPunct="1">
              <a:defRPr sz="1900" b="1">
                <a:solidFill>
                  <a:schemeClr val="tx2"/>
                </a:solidFill>
              </a:defRPr>
            </a:lvl5pPr>
            <a:lvl6pPr marL="4572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6pPr>
            <a:lvl7pPr marL="9144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7pPr>
            <a:lvl8pPr marL="13716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8pPr>
            <a:lvl9pPr marL="18288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000" b="1" dirty="0">
                <a:solidFill>
                  <a:schemeClr val="bg1"/>
                </a:solidFill>
              </a:rPr>
              <a:t>[FOR COMPANIES] </a:t>
            </a:r>
            <a:r>
              <a:rPr lang="en-US" sz="2000" dirty="0">
                <a:solidFill>
                  <a:schemeClr val="bg1"/>
                </a:solidFill>
              </a:rPr>
              <a:t>Would you be willing to share your data for collection, (analytics and benchmarking)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</a:rPr>
              <a:t>that is the outcome of this industry process? 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B981A6BD-046C-4683-8024-8CFF274C5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699" y="195658"/>
            <a:ext cx="11252649" cy="66733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Arial Black Regular"/>
              </a:rPr>
              <a:t>QUESTION 5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B5E26DAC-92B7-4798-A543-3775356BD106}"/>
              </a:ext>
            </a:extLst>
          </p:cNvPr>
          <p:cNvSpPr/>
          <p:nvPr/>
        </p:nvSpPr>
        <p:spPr>
          <a:xfrm>
            <a:off x="944521" y="1608098"/>
            <a:ext cx="10382099" cy="926057"/>
          </a:xfrm>
          <a:custGeom>
            <a:avLst/>
            <a:gdLst>
              <a:gd name="connsiteX0" fmla="*/ 0 w 10382099"/>
              <a:gd name="connsiteY0" fmla="*/ 154346 h 926057"/>
              <a:gd name="connsiteX1" fmla="*/ 154346 w 10382099"/>
              <a:gd name="connsiteY1" fmla="*/ 0 h 926057"/>
              <a:gd name="connsiteX2" fmla="*/ 10227753 w 10382099"/>
              <a:gd name="connsiteY2" fmla="*/ 0 h 926057"/>
              <a:gd name="connsiteX3" fmla="*/ 10382099 w 10382099"/>
              <a:gd name="connsiteY3" fmla="*/ 154346 h 926057"/>
              <a:gd name="connsiteX4" fmla="*/ 10382099 w 10382099"/>
              <a:gd name="connsiteY4" fmla="*/ 771711 h 926057"/>
              <a:gd name="connsiteX5" fmla="*/ 10227753 w 10382099"/>
              <a:gd name="connsiteY5" fmla="*/ 926057 h 926057"/>
              <a:gd name="connsiteX6" fmla="*/ 154346 w 10382099"/>
              <a:gd name="connsiteY6" fmla="*/ 926057 h 926057"/>
              <a:gd name="connsiteX7" fmla="*/ 0 w 10382099"/>
              <a:gd name="connsiteY7" fmla="*/ 771711 h 926057"/>
              <a:gd name="connsiteX8" fmla="*/ 0 w 10382099"/>
              <a:gd name="connsiteY8" fmla="*/ 154346 h 926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82099" h="926057">
                <a:moveTo>
                  <a:pt x="0" y="154346"/>
                </a:moveTo>
                <a:cubicBezTo>
                  <a:pt x="0" y="69103"/>
                  <a:pt x="69103" y="0"/>
                  <a:pt x="154346" y="0"/>
                </a:cubicBezTo>
                <a:lnTo>
                  <a:pt x="10227753" y="0"/>
                </a:lnTo>
                <a:cubicBezTo>
                  <a:pt x="10312996" y="0"/>
                  <a:pt x="10382099" y="69103"/>
                  <a:pt x="10382099" y="154346"/>
                </a:cubicBezTo>
                <a:lnTo>
                  <a:pt x="10382099" y="771711"/>
                </a:lnTo>
                <a:cubicBezTo>
                  <a:pt x="10382099" y="856954"/>
                  <a:pt x="10312996" y="926057"/>
                  <a:pt x="10227753" y="926057"/>
                </a:cubicBezTo>
                <a:lnTo>
                  <a:pt x="154346" y="926057"/>
                </a:lnTo>
                <a:cubicBezTo>
                  <a:pt x="69103" y="926057"/>
                  <a:pt x="0" y="856954"/>
                  <a:pt x="0" y="771711"/>
                </a:cubicBezTo>
                <a:lnTo>
                  <a:pt x="0" y="154346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51467" tIns="45206" rIns="351467" bIns="45206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A.  Yes. </a:t>
            </a:r>
            <a:r>
              <a:rPr lang="en-US" sz="1800" kern="1200" dirty="0"/>
              <a:t>I see what this industry process is designed to do and believe that through the consultative approach will identify the optimal and safe vehicle through which I would eventually want to share my data for warehousing, collection and benchmarking purposes. 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A09447D1-C81D-46F3-821C-877FF756EF9C}"/>
              </a:ext>
            </a:extLst>
          </p:cNvPr>
          <p:cNvSpPr/>
          <p:nvPr/>
        </p:nvSpPr>
        <p:spPr>
          <a:xfrm>
            <a:off x="944521" y="2930155"/>
            <a:ext cx="10382099" cy="849401"/>
          </a:xfrm>
          <a:custGeom>
            <a:avLst/>
            <a:gdLst>
              <a:gd name="connsiteX0" fmla="*/ 0 w 10382099"/>
              <a:gd name="connsiteY0" fmla="*/ 141570 h 849401"/>
              <a:gd name="connsiteX1" fmla="*/ 141570 w 10382099"/>
              <a:gd name="connsiteY1" fmla="*/ 0 h 849401"/>
              <a:gd name="connsiteX2" fmla="*/ 10240529 w 10382099"/>
              <a:gd name="connsiteY2" fmla="*/ 0 h 849401"/>
              <a:gd name="connsiteX3" fmla="*/ 10382099 w 10382099"/>
              <a:gd name="connsiteY3" fmla="*/ 141570 h 849401"/>
              <a:gd name="connsiteX4" fmla="*/ 10382099 w 10382099"/>
              <a:gd name="connsiteY4" fmla="*/ 707831 h 849401"/>
              <a:gd name="connsiteX5" fmla="*/ 10240529 w 10382099"/>
              <a:gd name="connsiteY5" fmla="*/ 849401 h 849401"/>
              <a:gd name="connsiteX6" fmla="*/ 141570 w 10382099"/>
              <a:gd name="connsiteY6" fmla="*/ 849401 h 849401"/>
              <a:gd name="connsiteX7" fmla="*/ 0 w 10382099"/>
              <a:gd name="connsiteY7" fmla="*/ 707831 h 849401"/>
              <a:gd name="connsiteX8" fmla="*/ 0 w 10382099"/>
              <a:gd name="connsiteY8" fmla="*/ 141570 h 849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82099" h="849401">
                <a:moveTo>
                  <a:pt x="0" y="141570"/>
                </a:moveTo>
                <a:cubicBezTo>
                  <a:pt x="0" y="63383"/>
                  <a:pt x="63383" y="0"/>
                  <a:pt x="141570" y="0"/>
                </a:cubicBezTo>
                <a:lnTo>
                  <a:pt x="10240529" y="0"/>
                </a:lnTo>
                <a:cubicBezTo>
                  <a:pt x="10318716" y="0"/>
                  <a:pt x="10382099" y="63383"/>
                  <a:pt x="10382099" y="141570"/>
                </a:cubicBezTo>
                <a:lnTo>
                  <a:pt x="10382099" y="707831"/>
                </a:lnTo>
                <a:cubicBezTo>
                  <a:pt x="10382099" y="786018"/>
                  <a:pt x="10318716" y="849401"/>
                  <a:pt x="10240529" y="849401"/>
                </a:cubicBezTo>
                <a:lnTo>
                  <a:pt x="141570" y="849401"/>
                </a:lnTo>
                <a:cubicBezTo>
                  <a:pt x="63383" y="849401"/>
                  <a:pt x="0" y="786018"/>
                  <a:pt x="0" y="707831"/>
                </a:cubicBezTo>
                <a:lnTo>
                  <a:pt x="0" y="14157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7725" tIns="41464" rIns="347725" bIns="41464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B. Don’t know. </a:t>
            </a:r>
            <a:r>
              <a:rPr lang="en-US" sz="1800" kern="1200" dirty="0"/>
              <a:t>I would only hand my data over given a set of pre-conditions, which have not been raised or discussed sufficiently so far at this event, so I am not able to comment on whether I would be willing to share my data. 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E4F8149-EE45-4006-BCEB-302B5E633D1C}"/>
              </a:ext>
            </a:extLst>
          </p:cNvPr>
          <p:cNvSpPr/>
          <p:nvPr/>
        </p:nvSpPr>
        <p:spPr>
          <a:xfrm>
            <a:off x="944521" y="4175556"/>
            <a:ext cx="10382099" cy="738000"/>
          </a:xfrm>
          <a:custGeom>
            <a:avLst/>
            <a:gdLst>
              <a:gd name="connsiteX0" fmla="*/ 0 w 10382099"/>
              <a:gd name="connsiteY0" fmla="*/ 123002 h 738000"/>
              <a:gd name="connsiteX1" fmla="*/ 123002 w 10382099"/>
              <a:gd name="connsiteY1" fmla="*/ 0 h 738000"/>
              <a:gd name="connsiteX2" fmla="*/ 10259097 w 10382099"/>
              <a:gd name="connsiteY2" fmla="*/ 0 h 738000"/>
              <a:gd name="connsiteX3" fmla="*/ 10382099 w 10382099"/>
              <a:gd name="connsiteY3" fmla="*/ 123002 h 738000"/>
              <a:gd name="connsiteX4" fmla="*/ 10382099 w 10382099"/>
              <a:gd name="connsiteY4" fmla="*/ 614998 h 738000"/>
              <a:gd name="connsiteX5" fmla="*/ 10259097 w 10382099"/>
              <a:gd name="connsiteY5" fmla="*/ 738000 h 738000"/>
              <a:gd name="connsiteX6" fmla="*/ 123002 w 10382099"/>
              <a:gd name="connsiteY6" fmla="*/ 738000 h 738000"/>
              <a:gd name="connsiteX7" fmla="*/ 0 w 10382099"/>
              <a:gd name="connsiteY7" fmla="*/ 614998 h 738000"/>
              <a:gd name="connsiteX8" fmla="*/ 0 w 10382099"/>
              <a:gd name="connsiteY8" fmla="*/ 123002 h 73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82099" h="738000">
                <a:moveTo>
                  <a:pt x="0" y="123002"/>
                </a:moveTo>
                <a:cubicBezTo>
                  <a:pt x="0" y="55070"/>
                  <a:pt x="55070" y="0"/>
                  <a:pt x="123002" y="0"/>
                </a:cubicBezTo>
                <a:lnTo>
                  <a:pt x="10259097" y="0"/>
                </a:lnTo>
                <a:cubicBezTo>
                  <a:pt x="10327029" y="0"/>
                  <a:pt x="10382099" y="55070"/>
                  <a:pt x="10382099" y="123002"/>
                </a:cubicBezTo>
                <a:lnTo>
                  <a:pt x="10382099" y="614998"/>
                </a:lnTo>
                <a:cubicBezTo>
                  <a:pt x="10382099" y="682930"/>
                  <a:pt x="10327029" y="738000"/>
                  <a:pt x="10259097" y="738000"/>
                </a:cubicBezTo>
                <a:lnTo>
                  <a:pt x="123002" y="738000"/>
                </a:lnTo>
                <a:cubicBezTo>
                  <a:pt x="55070" y="738000"/>
                  <a:pt x="0" y="682930"/>
                  <a:pt x="0" y="614998"/>
                </a:cubicBezTo>
                <a:lnTo>
                  <a:pt x="0" y="12300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2287" tIns="36026" rIns="342287" bIns="36026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C. No way. </a:t>
            </a:r>
            <a:r>
              <a:rPr lang="en-US" sz="1800" kern="1200" dirty="0"/>
              <a:t>Data is my prized asset and I would not want to hand this to an entity that has been nominated as a result of this process.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CD66681-3F24-454F-A792-F2F7C6A8EE02}"/>
              </a:ext>
            </a:extLst>
          </p:cNvPr>
          <p:cNvSpPr/>
          <p:nvPr/>
        </p:nvSpPr>
        <p:spPr>
          <a:xfrm>
            <a:off x="944521" y="5309557"/>
            <a:ext cx="10382099" cy="500290"/>
          </a:xfrm>
          <a:custGeom>
            <a:avLst/>
            <a:gdLst>
              <a:gd name="connsiteX0" fmla="*/ 0 w 10382099"/>
              <a:gd name="connsiteY0" fmla="*/ 83383 h 500290"/>
              <a:gd name="connsiteX1" fmla="*/ 83383 w 10382099"/>
              <a:gd name="connsiteY1" fmla="*/ 0 h 500290"/>
              <a:gd name="connsiteX2" fmla="*/ 10298716 w 10382099"/>
              <a:gd name="connsiteY2" fmla="*/ 0 h 500290"/>
              <a:gd name="connsiteX3" fmla="*/ 10382099 w 10382099"/>
              <a:gd name="connsiteY3" fmla="*/ 83383 h 500290"/>
              <a:gd name="connsiteX4" fmla="*/ 10382099 w 10382099"/>
              <a:gd name="connsiteY4" fmla="*/ 416907 h 500290"/>
              <a:gd name="connsiteX5" fmla="*/ 10298716 w 10382099"/>
              <a:gd name="connsiteY5" fmla="*/ 500290 h 500290"/>
              <a:gd name="connsiteX6" fmla="*/ 83383 w 10382099"/>
              <a:gd name="connsiteY6" fmla="*/ 500290 h 500290"/>
              <a:gd name="connsiteX7" fmla="*/ 0 w 10382099"/>
              <a:gd name="connsiteY7" fmla="*/ 416907 h 500290"/>
              <a:gd name="connsiteX8" fmla="*/ 0 w 10382099"/>
              <a:gd name="connsiteY8" fmla="*/ 83383 h 500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82099" h="500290">
                <a:moveTo>
                  <a:pt x="0" y="83383"/>
                </a:moveTo>
                <a:cubicBezTo>
                  <a:pt x="0" y="37332"/>
                  <a:pt x="37332" y="0"/>
                  <a:pt x="83383" y="0"/>
                </a:cubicBezTo>
                <a:lnTo>
                  <a:pt x="10298716" y="0"/>
                </a:lnTo>
                <a:cubicBezTo>
                  <a:pt x="10344767" y="0"/>
                  <a:pt x="10382099" y="37332"/>
                  <a:pt x="10382099" y="83383"/>
                </a:cubicBezTo>
                <a:lnTo>
                  <a:pt x="10382099" y="416907"/>
                </a:lnTo>
                <a:cubicBezTo>
                  <a:pt x="10382099" y="462958"/>
                  <a:pt x="10344767" y="500290"/>
                  <a:pt x="10298716" y="500290"/>
                </a:cubicBezTo>
                <a:lnTo>
                  <a:pt x="83383" y="500290"/>
                </a:lnTo>
                <a:cubicBezTo>
                  <a:pt x="37332" y="500290"/>
                  <a:pt x="0" y="462958"/>
                  <a:pt x="0" y="416907"/>
                </a:cubicBezTo>
                <a:lnTo>
                  <a:pt x="0" y="83383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683" tIns="24422" rIns="330683" bIns="24422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D. </a:t>
            </a:r>
            <a:r>
              <a:rPr lang="en-US" sz="1800" kern="1200" dirty="0"/>
              <a:t>Which answer will get me to the </a:t>
            </a:r>
            <a:r>
              <a:rPr lang="en-US" sz="2200" b="1" kern="1200" dirty="0"/>
              <a:t>Cocktail Hour </a:t>
            </a:r>
            <a:r>
              <a:rPr lang="en-US" kern="1200" dirty="0"/>
              <a:t>more quickly</a:t>
            </a:r>
            <a:r>
              <a:rPr lang="en-US" sz="2200" b="1" kern="1200" dirty="0"/>
              <a:t>?</a:t>
            </a:r>
            <a:r>
              <a:rPr lang="en-US" sz="1800" kern="1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1094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5" grpId="0" animBg="1"/>
      <p:bldP spid="7" grpId="0" animBg="1"/>
      <p:bldP spid="9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5">
            <a:extLst>
              <a:ext uri="{FF2B5EF4-FFF2-40B4-BE49-F238E27FC236}">
                <a16:creationId xmlns:a16="http://schemas.microsoft.com/office/drawing/2014/main" id="{7D6C3054-8D58-4FC5-896A-DE802FCC9A13}"/>
              </a:ext>
            </a:extLst>
          </p:cNvPr>
          <p:cNvSpPr txBox="1">
            <a:spLocks noChangeArrowheads="1"/>
          </p:cNvSpPr>
          <p:nvPr/>
        </p:nvSpPr>
        <p:spPr>
          <a:xfrm>
            <a:off x="495699" y="206585"/>
            <a:ext cx="11315700" cy="522460"/>
          </a:xfrm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0" i="0" kern="1200" cap="none" baseline="0">
                <a:solidFill>
                  <a:schemeClr val="tx2">
                    <a:lumMod val="85000"/>
                    <a:lumOff val="15000"/>
                  </a:schemeClr>
                </a:solidFill>
                <a:latin typeface="Arial Black" panose="020B0604020202020204" pitchFamily="34" charset="0"/>
                <a:ea typeface="+mj-ea"/>
                <a:cs typeface="Arial Black" panose="020B0604020202020204" pitchFamily="34" charset="0"/>
              </a:defRPr>
            </a:lvl1pPr>
          </a:lstStyle>
          <a:p>
            <a:endParaRPr lang="en-US" b="1" dirty="0">
              <a:solidFill>
                <a:schemeClr val="tx1"/>
              </a:solidFill>
              <a:latin typeface="Arial Black Regular"/>
            </a:endParaRP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13146163-2619-4C37-AB73-E97BE8AD4F34}"/>
              </a:ext>
            </a:extLst>
          </p:cNvPr>
          <p:cNvSpPr txBox="1">
            <a:spLocks/>
          </p:cNvSpPr>
          <p:nvPr/>
        </p:nvSpPr>
        <p:spPr bwMode="auto">
          <a:xfrm>
            <a:off x="0" y="771186"/>
            <a:ext cx="12192000" cy="66733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defTabSz="895350" eaLnBrk="1" hangingPunct="1">
              <a:tabLst>
                <a:tab pos="269875" algn="l"/>
              </a:tabLst>
              <a:defRPr sz="2400" b="0" baseline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Arial Unicode MS" pitchFamily="34" charset="-128"/>
                <a:cs typeface="Calibri" panose="020F0502020204030204" pitchFamily="34" charset="0"/>
              </a:defRPr>
            </a:lvl1pPr>
            <a:lvl2pPr defTabSz="895350" eaLnBrk="1" hangingPunct="1">
              <a:defRPr sz="1900" b="1">
                <a:solidFill>
                  <a:schemeClr val="tx2"/>
                </a:solidFill>
              </a:defRPr>
            </a:lvl2pPr>
            <a:lvl3pPr defTabSz="895350" eaLnBrk="1" hangingPunct="1">
              <a:defRPr sz="1900" b="1">
                <a:solidFill>
                  <a:schemeClr val="tx2"/>
                </a:solidFill>
              </a:defRPr>
            </a:lvl3pPr>
            <a:lvl4pPr defTabSz="895350" eaLnBrk="1" hangingPunct="1">
              <a:defRPr sz="1900" b="1">
                <a:solidFill>
                  <a:schemeClr val="tx2"/>
                </a:solidFill>
              </a:defRPr>
            </a:lvl4pPr>
            <a:lvl5pPr defTabSz="895350" eaLnBrk="1" hangingPunct="1">
              <a:defRPr sz="1900" b="1">
                <a:solidFill>
                  <a:schemeClr val="tx2"/>
                </a:solidFill>
              </a:defRPr>
            </a:lvl5pPr>
            <a:lvl6pPr marL="4572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6pPr>
            <a:lvl7pPr marL="9144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7pPr>
            <a:lvl8pPr marL="13716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8pPr>
            <a:lvl9pPr marL="1828800" defTabSz="895350" fontAlgn="base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000" dirty="0">
                <a:solidFill>
                  <a:schemeClr val="bg1"/>
                </a:solidFill>
              </a:rPr>
              <a:t>How do you see yourself contributing to </a:t>
            </a:r>
            <a:r>
              <a:rPr lang="en-US" sz="2000" dirty="0" err="1">
                <a:solidFill>
                  <a:schemeClr val="bg1"/>
                </a:solidFill>
              </a:rPr>
              <a:t>PAYGo</a:t>
            </a:r>
            <a:r>
              <a:rPr lang="en-US" sz="2000" dirty="0">
                <a:solidFill>
                  <a:schemeClr val="bg1"/>
                </a:solidFill>
              </a:rPr>
              <a:t> PERFORM?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B981A6BD-046C-4683-8024-8CFF274C5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699" y="195658"/>
            <a:ext cx="11252649" cy="66733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latin typeface="Arial Black Regular"/>
              </a:rPr>
              <a:t>QUESTION 6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42D7651D-49E4-4137-BC4A-80AAA3BC9A2E}"/>
              </a:ext>
            </a:extLst>
          </p:cNvPr>
          <p:cNvSpPr/>
          <p:nvPr/>
        </p:nvSpPr>
        <p:spPr>
          <a:xfrm>
            <a:off x="944521" y="1637855"/>
            <a:ext cx="10382099" cy="854974"/>
          </a:xfrm>
          <a:custGeom>
            <a:avLst/>
            <a:gdLst>
              <a:gd name="connsiteX0" fmla="*/ 0 w 10382099"/>
              <a:gd name="connsiteY0" fmla="*/ 142499 h 854974"/>
              <a:gd name="connsiteX1" fmla="*/ 142499 w 10382099"/>
              <a:gd name="connsiteY1" fmla="*/ 0 h 854974"/>
              <a:gd name="connsiteX2" fmla="*/ 10239600 w 10382099"/>
              <a:gd name="connsiteY2" fmla="*/ 0 h 854974"/>
              <a:gd name="connsiteX3" fmla="*/ 10382099 w 10382099"/>
              <a:gd name="connsiteY3" fmla="*/ 142499 h 854974"/>
              <a:gd name="connsiteX4" fmla="*/ 10382099 w 10382099"/>
              <a:gd name="connsiteY4" fmla="*/ 712475 h 854974"/>
              <a:gd name="connsiteX5" fmla="*/ 10239600 w 10382099"/>
              <a:gd name="connsiteY5" fmla="*/ 854974 h 854974"/>
              <a:gd name="connsiteX6" fmla="*/ 142499 w 10382099"/>
              <a:gd name="connsiteY6" fmla="*/ 854974 h 854974"/>
              <a:gd name="connsiteX7" fmla="*/ 0 w 10382099"/>
              <a:gd name="connsiteY7" fmla="*/ 712475 h 854974"/>
              <a:gd name="connsiteX8" fmla="*/ 0 w 10382099"/>
              <a:gd name="connsiteY8" fmla="*/ 142499 h 85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82099" h="854974">
                <a:moveTo>
                  <a:pt x="0" y="142499"/>
                </a:moveTo>
                <a:cubicBezTo>
                  <a:pt x="0" y="63799"/>
                  <a:pt x="63799" y="0"/>
                  <a:pt x="142499" y="0"/>
                </a:cubicBezTo>
                <a:lnTo>
                  <a:pt x="10239600" y="0"/>
                </a:lnTo>
                <a:cubicBezTo>
                  <a:pt x="10318300" y="0"/>
                  <a:pt x="10382099" y="63799"/>
                  <a:pt x="10382099" y="142499"/>
                </a:cubicBezTo>
                <a:lnTo>
                  <a:pt x="10382099" y="712475"/>
                </a:lnTo>
                <a:cubicBezTo>
                  <a:pt x="10382099" y="791175"/>
                  <a:pt x="10318300" y="854974"/>
                  <a:pt x="10239600" y="854974"/>
                </a:cubicBezTo>
                <a:lnTo>
                  <a:pt x="142499" y="854974"/>
                </a:lnTo>
                <a:cubicBezTo>
                  <a:pt x="63799" y="854974"/>
                  <a:pt x="0" y="791175"/>
                  <a:pt x="0" y="712475"/>
                </a:cubicBezTo>
                <a:lnTo>
                  <a:pt x="0" y="142499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7997" tIns="41736" rIns="347997" bIns="41736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A.  Sign me up! </a:t>
            </a:r>
            <a:r>
              <a:rPr lang="en-US" sz="1800" kern="1200" dirty="0"/>
              <a:t>I am keen to be involved and could see myself joining or leading a technical working group, fully understanding that this means I need to meet the expectations of my peers (Consultative Group) on deliverables, deadlines, and outcomes. 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8360C5B-E757-4CBF-B96E-0C755132204C}"/>
              </a:ext>
            </a:extLst>
          </p:cNvPr>
          <p:cNvSpPr/>
          <p:nvPr/>
        </p:nvSpPr>
        <p:spPr>
          <a:xfrm>
            <a:off x="944521" y="2723217"/>
            <a:ext cx="10382099" cy="886665"/>
          </a:xfrm>
          <a:custGeom>
            <a:avLst/>
            <a:gdLst>
              <a:gd name="connsiteX0" fmla="*/ 0 w 10382099"/>
              <a:gd name="connsiteY0" fmla="*/ 147780 h 886665"/>
              <a:gd name="connsiteX1" fmla="*/ 147780 w 10382099"/>
              <a:gd name="connsiteY1" fmla="*/ 0 h 886665"/>
              <a:gd name="connsiteX2" fmla="*/ 10234319 w 10382099"/>
              <a:gd name="connsiteY2" fmla="*/ 0 h 886665"/>
              <a:gd name="connsiteX3" fmla="*/ 10382099 w 10382099"/>
              <a:gd name="connsiteY3" fmla="*/ 147780 h 886665"/>
              <a:gd name="connsiteX4" fmla="*/ 10382099 w 10382099"/>
              <a:gd name="connsiteY4" fmla="*/ 738885 h 886665"/>
              <a:gd name="connsiteX5" fmla="*/ 10234319 w 10382099"/>
              <a:gd name="connsiteY5" fmla="*/ 886665 h 886665"/>
              <a:gd name="connsiteX6" fmla="*/ 147780 w 10382099"/>
              <a:gd name="connsiteY6" fmla="*/ 886665 h 886665"/>
              <a:gd name="connsiteX7" fmla="*/ 0 w 10382099"/>
              <a:gd name="connsiteY7" fmla="*/ 738885 h 886665"/>
              <a:gd name="connsiteX8" fmla="*/ 0 w 10382099"/>
              <a:gd name="connsiteY8" fmla="*/ 147780 h 8866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82099" h="886665">
                <a:moveTo>
                  <a:pt x="0" y="147780"/>
                </a:moveTo>
                <a:cubicBezTo>
                  <a:pt x="0" y="66163"/>
                  <a:pt x="66163" y="0"/>
                  <a:pt x="147780" y="0"/>
                </a:cubicBezTo>
                <a:lnTo>
                  <a:pt x="10234319" y="0"/>
                </a:lnTo>
                <a:cubicBezTo>
                  <a:pt x="10315936" y="0"/>
                  <a:pt x="10382099" y="66163"/>
                  <a:pt x="10382099" y="147780"/>
                </a:cubicBezTo>
                <a:lnTo>
                  <a:pt x="10382099" y="738885"/>
                </a:lnTo>
                <a:cubicBezTo>
                  <a:pt x="10382099" y="820502"/>
                  <a:pt x="10315936" y="886665"/>
                  <a:pt x="10234319" y="886665"/>
                </a:cubicBezTo>
                <a:lnTo>
                  <a:pt x="147780" y="886665"/>
                </a:lnTo>
                <a:cubicBezTo>
                  <a:pt x="66163" y="886665"/>
                  <a:pt x="0" y="820502"/>
                  <a:pt x="0" y="738885"/>
                </a:cubicBezTo>
                <a:lnTo>
                  <a:pt x="0" y="14778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49544" tIns="43283" rIns="349544" bIns="43283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B. I can contribute here and there. </a:t>
            </a:r>
            <a:r>
              <a:rPr lang="en-US" sz="1800" kern="1200" dirty="0"/>
              <a:t>I won’t be able to lead a working group or invest too much time, but these are critical issues and I am keen to participate with less time-intensive tasks like actively participating in occasional calls and webinars.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9CC5780-9827-45CE-B266-8C2939DEE5A5}"/>
              </a:ext>
            </a:extLst>
          </p:cNvPr>
          <p:cNvSpPr/>
          <p:nvPr/>
        </p:nvSpPr>
        <p:spPr>
          <a:xfrm>
            <a:off x="944521" y="3840270"/>
            <a:ext cx="10382099" cy="607226"/>
          </a:xfrm>
          <a:custGeom>
            <a:avLst/>
            <a:gdLst>
              <a:gd name="connsiteX0" fmla="*/ 0 w 10382099"/>
              <a:gd name="connsiteY0" fmla="*/ 83642 h 501840"/>
              <a:gd name="connsiteX1" fmla="*/ 83642 w 10382099"/>
              <a:gd name="connsiteY1" fmla="*/ 0 h 501840"/>
              <a:gd name="connsiteX2" fmla="*/ 10298457 w 10382099"/>
              <a:gd name="connsiteY2" fmla="*/ 0 h 501840"/>
              <a:gd name="connsiteX3" fmla="*/ 10382099 w 10382099"/>
              <a:gd name="connsiteY3" fmla="*/ 83642 h 501840"/>
              <a:gd name="connsiteX4" fmla="*/ 10382099 w 10382099"/>
              <a:gd name="connsiteY4" fmla="*/ 418198 h 501840"/>
              <a:gd name="connsiteX5" fmla="*/ 10298457 w 10382099"/>
              <a:gd name="connsiteY5" fmla="*/ 501840 h 501840"/>
              <a:gd name="connsiteX6" fmla="*/ 83642 w 10382099"/>
              <a:gd name="connsiteY6" fmla="*/ 501840 h 501840"/>
              <a:gd name="connsiteX7" fmla="*/ 0 w 10382099"/>
              <a:gd name="connsiteY7" fmla="*/ 418198 h 501840"/>
              <a:gd name="connsiteX8" fmla="*/ 0 w 10382099"/>
              <a:gd name="connsiteY8" fmla="*/ 83642 h 501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82099" h="501840">
                <a:moveTo>
                  <a:pt x="0" y="83642"/>
                </a:moveTo>
                <a:cubicBezTo>
                  <a:pt x="0" y="37448"/>
                  <a:pt x="37448" y="0"/>
                  <a:pt x="83642" y="0"/>
                </a:cubicBezTo>
                <a:lnTo>
                  <a:pt x="10298457" y="0"/>
                </a:lnTo>
                <a:cubicBezTo>
                  <a:pt x="10344651" y="0"/>
                  <a:pt x="10382099" y="37448"/>
                  <a:pt x="10382099" y="83642"/>
                </a:cubicBezTo>
                <a:lnTo>
                  <a:pt x="10382099" y="418198"/>
                </a:lnTo>
                <a:cubicBezTo>
                  <a:pt x="10382099" y="464392"/>
                  <a:pt x="10344651" y="501840"/>
                  <a:pt x="10298457" y="501840"/>
                </a:cubicBezTo>
                <a:lnTo>
                  <a:pt x="83642" y="501840"/>
                </a:lnTo>
                <a:cubicBezTo>
                  <a:pt x="37448" y="501840"/>
                  <a:pt x="0" y="464392"/>
                  <a:pt x="0" y="418198"/>
                </a:cubicBezTo>
                <a:lnTo>
                  <a:pt x="0" y="8364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759" tIns="24498" rIns="330759" bIns="24498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C. Keep me posted! </a:t>
            </a:r>
            <a:r>
              <a:rPr lang="en-US" sz="1800" kern="1200" dirty="0"/>
              <a:t>This is a good initiative and one that I want to be tracking, but I won’t have time to do more than follow progress. 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B5881F8B-655D-405A-89CD-F338E8BCF40B}"/>
              </a:ext>
            </a:extLst>
          </p:cNvPr>
          <p:cNvSpPr/>
          <p:nvPr/>
        </p:nvSpPr>
        <p:spPr>
          <a:xfrm>
            <a:off x="944521" y="4677884"/>
            <a:ext cx="10382099" cy="552024"/>
          </a:xfrm>
          <a:custGeom>
            <a:avLst/>
            <a:gdLst>
              <a:gd name="connsiteX0" fmla="*/ 0 w 10382099"/>
              <a:gd name="connsiteY0" fmla="*/ 83642 h 501840"/>
              <a:gd name="connsiteX1" fmla="*/ 83642 w 10382099"/>
              <a:gd name="connsiteY1" fmla="*/ 0 h 501840"/>
              <a:gd name="connsiteX2" fmla="*/ 10298457 w 10382099"/>
              <a:gd name="connsiteY2" fmla="*/ 0 h 501840"/>
              <a:gd name="connsiteX3" fmla="*/ 10382099 w 10382099"/>
              <a:gd name="connsiteY3" fmla="*/ 83642 h 501840"/>
              <a:gd name="connsiteX4" fmla="*/ 10382099 w 10382099"/>
              <a:gd name="connsiteY4" fmla="*/ 418198 h 501840"/>
              <a:gd name="connsiteX5" fmla="*/ 10298457 w 10382099"/>
              <a:gd name="connsiteY5" fmla="*/ 501840 h 501840"/>
              <a:gd name="connsiteX6" fmla="*/ 83642 w 10382099"/>
              <a:gd name="connsiteY6" fmla="*/ 501840 h 501840"/>
              <a:gd name="connsiteX7" fmla="*/ 0 w 10382099"/>
              <a:gd name="connsiteY7" fmla="*/ 418198 h 501840"/>
              <a:gd name="connsiteX8" fmla="*/ 0 w 10382099"/>
              <a:gd name="connsiteY8" fmla="*/ 83642 h 501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82099" h="501840">
                <a:moveTo>
                  <a:pt x="0" y="83642"/>
                </a:moveTo>
                <a:cubicBezTo>
                  <a:pt x="0" y="37448"/>
                  <a:pt x="37448" y="0"/>
                  <a:pt x="83642" y="0"/>
                </a:cubicBezTo>
                <a:lnTo>
                  <a:pt x="10298457" y="0"/>
                </a:lnTo>
                <a:cubicBezTo>
                  <a:pt x="10344651" y="0"/>
                  <a:pt x="10382099" y="37448"/>
                  <a:pt x="10382099" y="83642"/>
                </a:cubicBezTo>
                <a:lnTo>
                  <a:pt x="10382099" y="418198"/>
                </a:lnTo>
                <a:cubicBezTo>
                  <a:pt x="10382099" y="464392"/>
                  <a:pt x="10344651" y="501840"/>
                  <a:pt x="10298457" y="501840"/>
                </a:cubicBezTo>
                <a:lnTo>
                  <a:pt x="83642" y="501840"/>
                </a:lnTo>
                <a:cubicBezTo>
                  <a:pt x="37448" y="501840"/>
                  <a:pt x="0" y="464392"/>
                  <a:pt x="0" y="418198"/>
                </a:cubicBezTo>
                <a:lnTo>
                  <a:pt x="0" y="83642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30759" tIns="24498" rIns="330759" bIns="24498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D. This is not directly relevant to my work, and I don’t have time</a:t>
            </a:r>
            <a:r>
              <a:rPr lang="en-US" sz="1800" b="1" kern="1200" dirty="0"/>
              <a:t>. </a:t>
            </a:r>
            <a:r>
              <a:rPr lang="en-US" sz="1800" kern="1200" dirty="0"/>
              <a:t>I see this as tangential to what I do, even if it leads to eventual outcomes. 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40E5FC5-7122-49A8-AA19-486C9334063E}"/>
              </a:ext>
            </a:extLst>
          </p:cNvPr>
          <p:cNvSpPr/>
          <p:nvPr/>
        </p:nvSpPr>
        <p:spPr>
          <a:xfrm>
            <a:off x="944521" y="5460296"/>
            <a:ext cx="10382099" cy="403313"/>
          </a:xfrm>
          <a:custGeom>
            <a:avLst/>
            <a:gdLst>
              <a:gd name="connsiteX0" fmla="*/ 0 w 10382099"/>
              <a:gd name="connsiteY0" fmla="*/ 67220 h 403313"/>
              <a:gd name="connsiteX1" fmla="*/ 67220 w 10382099"/>
              <a:gd name="connsiteY1" fmla="*/ 0 h 403313"/>
              <a:gd name="connsiteX2" fmla="*/ 10314879 w 10382099"/>
              <a:gd name="connsiteY2" fmla="*/ 0 h 403313"/>
              <a:gd name="connsiteX3" fmla="*/ 10382099 w 10382099"/>
              <a:gd name="connsiteY3" fmla="*/ 67220 h 403313"/>
              <a:gd name="connsiteX4" fmla="*/ 10382099 w 10382099"/>
              <a:gd name="connsiteY4" fmla="*/ 336093 h 403313"/>
              <a:gd name="connsiteX5" fmla="*/ 10314879 w 10382099"/>
              <a:gd name="connsiteY5" fmla="*/ 403313 h 403313"/>
              <a:gd name="connsiteX6" fmla="*/ 67220 w 10382099"/>
              <a:gd name="connsiteY6" fmla="*/ 403313 h 403313"/>
              <a:gd name="connsiteX7" fmla="*/ 0 w 10382099"/>
              <a:gd name="connsiteY7" fmla="*/ 336093 h 403313"/>
              <a:gd name="connsiteX8" fmla="*/ 0 w 10382099"/>
              <a:gd name="connsiteY8" fmla="*/ 67220 h 403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382099" h="403313">
                <a:moveTo>
                  <a:pt x="0" y="67220"/>
                </a:moveTo>
                <a:cubicBezTo>
                  <a:pt x="0" y="30095"/>
                  <a:pt x="30095" y="0"/>
                  <a:pt x="67220" y="0"/>
                </a:cubicBezTo>
                <a:lnTo>
                  <a:pt x="10314879" y="0"/>
                </a:lnTo>
                <a:cubicBezTo>
                  <a:pt x="10352004" y="0"/>
                  <a:pt x="10382099" y="30095"/>
                  <a:pt x="10382099" y="67220"/>
                </a:cubicBezTo>
                <a:lnTo>
                  <a:pt x="10382099" y="336093"/>
                </a:lnTo>
                <a:cubicBezTo>
                  <a:pt x="10382099" y="373218"/>
                  <a:pt x="10352004" y="403313"/>
                  <a:pt x="10314879" y="403313"/>
                </a:cubicBezTo>
                <a:lnTo>
                  <a:pt x="67220" y="403313"/>
                </a:lnTo>
                <a:cubicBezTo>
                  <a:pt x="30095" y="403313"/>
                  <a:pt x="0" y="373218"/>
                  <a:pt x="0" y="336093"/>
                </a:cubicBezTo>
                <a:lnTo>
                  <a:pt x="0" y="6722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25949" tIns="19688" rIns="325949" bIns="19688" numCol="1" spcCol="1270" anchor="ctr" anchorCtr="0">
            <a:noAutofit/>
          </a:bodyPr>
          <a:lstStyle/>
          <a:p>
            <a:pPr marL="0" lvl="0" indent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b="1" kern="1200" dirty="0"/>
              <a:t>E. </a:t>
            </a:r>
            <a:r>
              <a:rPr lang="en-US" sz="1800" kern="1200" dirty="0"/>
              <a:t>Wait! PERFORM is an acronym?!</a:t>
            </a:r>
          </a:p>
        </p:txBody>
      </p:sp>
    </p:spTree>
    <p:extLst>
      <p:ext uri="{BB962C8B-B14F-4D97-AF65-F5344CB8AC3E}">
        <p14:creationId xmlns:p14="http://schemas.microsoft.com/office/powerpoint/2010/main" val="4012508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5" grpId="0" animBg="1"/>
      <p:bldP spid="7" grpId="0" animBg="1"/>
      <p:bldP spid="9" grpId="0" animBg="1"/>
      <p:bldP spid="11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2398</Words>
  <Application>Microsoft Office PowerPoint</Application>
  <PresentationFormat>Widescreen</PresentationFormat>
  <Paragraphs>109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Arial Black</vt:lpstr>
      <vt:lpstr>Arial Black Regular</vt:lpstr>
      <vt:lpstr>Arial Regular</vt:lpstr>
      <vt:lpstr>Arial Unicode MS</vt:lpstr>
      <vt:lpstr>Calibri</vt:lpstr>
      <vt:lpstr>Calibri Light</vt:lpstr>
      <vt:lpstr>Office Theme</vt:lpstr>
      <vt:lpstr>PowerPoint Presentation</vt:lpstr>
      <vt:lpstr>WARM UP …</vt:lpstr>
      <vt:lpstr>QUESTION 1</vt:lpstr>
      <vt:lpstr>QUESTION 2</vt:lpstr>
      <vt:lpstr>QUESTION 3</vt:lpstr>
      <vt:lpstr>QUESTION 4</vt:lpstr>
      <vt:lpstr>QUESTION 5</vt:lpstr>
      <vt:lpstr>QUESTION 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PAYGo PerfoRM</dc:title>
  <dc:creator>Sai Krishna Kumaraswamy</dc:creator>
  <cp:lastModifiedBy>Rwaida Gharib</cp:lastModifiedBy>
  <cp:revision>21</cp:revision>
  <dcterms:created xsi:type="dcterms:W3CDTF">2018-11-01T19:12:04Z</dcterms:created>
  <dcterms:modified xsi:type="dcterms:W3CDTF">2018-12-21T16:25:06Z</dcterms:modified>
</cp:coreProperties>
</file>